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handoutMasterIdLst>
    <p:handoutMasterId r:id="rId93"/>
  </p:handoutMasterIdLst>
  <p:sldIdLst>
    <p:sldId id="289" r:id="rId2"/>
    <p:sldId id="400" r:id="rId3"/>
    <p:sldId id="504" r:id="rId4"/>
    <p:sldId id="411" r:id="rId5"/>
    <p:sldId id="415" r:id="rId6"/>
    <p:sldId id="534" r:id="rId7"/>
    <p:sldId id="535" r:id="rId8"/>
    <p:sldId id="510" r:id="rId9"/>
    <p:sldId id="506" r:id="rId10"/>
    <p:sldId id="505" r:id="rId11"/>
    <p:sldId id="507" r:id="rId12"/>
    <p:sldId id="508" r:id="rId13"/>
    <p:sldId id="509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511" r:id="rId26"/>
    <p:sldId id="414" r:id="rId27"/>
    <p:sldId id="429" r:id="rId28"/>
    <p:sldId id="430" r:id="rId29"/>
    <p:sldId id="435" r:id="rId30"/>
    <p:sldId id="431" r:id="rId31"/>
    <p:sldId id="432" r:id="rId32"/>
    <p:sldId id="433" r:id="rId33"/>
    <p:sldId id="434" r:id="rId34"/>
    <p:sldId id="437" r:id="rId35"/>
    <p:sldId id="438" r:id="rId36"/>
    <p:sldId id="439" r:id="rId37"/>
    <p:sldId id="440" r:id="rId38"/>
    <p:sldId id="436" r:id="rId39"/>
    <p:sldId id="512" r:id="rId40"/>
    <p:sldId id="513" r:id="rId41"/>
    <p:sldId id="442" r:id="rId42"/>
    <p:sldId id="445" r:id="rId43"/>
    <p:sldId id="444" r:id="rId44"/>
    <p:sldId id="446" r:id="rId45"/>
    <p:sldId id="447" r:id="rId46"/>
    <p:sldId id="448" r:id="rId47"/>
    <p:sldId id="451" r:id="rId48"/>
    <p:sldId id="452" r:id="rId49"/>
    <p:sldId id="453" r:id="rId50"/>
    <p:sldId id="454" r:id="rId51"/>
    <p:sldId id="455" r:id="rId52"/>
    <p:sldId id="456" r:id="rId53"/>
    <p:sldId id="463" r:id="rId54"/>
    <p:sldId id="464" r:id="rId55"/>
    <p:sldId id="465" r:id="rId56"/>
    <p:sldId id="466" r:id="rId57"/>
    <p:sldId id="457" r:id="rId58"/>
    <p:sldId id="458" r:id="rId59"/>
    <p:sldId id="459" r:id="rId60"/>
    <p:sldId id="460" r:id="rId61"/>
    <p:sldId id="461" r:id="rId62"/>
    <p:sldId id="449" r:id="rId63"/>
    <p:sldId id="514" r:id="rId64"/>
    <p:sldId id="469" r:id="rId65"/>
    <p:sldId id="471" r:id="rId66"/>
    <p:sldId id="472" r:id="rId67"/>
    <p:sldId id="473" r:id="rId68"/>
    <p:sldId id="474" r:id="rId69"/>
    <p:sldId id="475" r:id="rId70"/>
    <p:sldId id="476" r:id="rId71"/>
    <p:sldId id="478" r:id="rId72"/>
    <p:sldId id="477" r:id="rId73"/>
    <p:sldId id="479" r:id="rId74"/>
    <p:sldId id="480" r:id="rId75"/>
    <p:sldId id="481" r:id="rId76"/>
    <p:sldId id="515" r:id="rId77"/>
    <p:sldId id="516" r:id="rId78"/>
    <p:sldId id="518" r:id="rId79"/>
    <p:sldId id="521" r:id="rId80"/>
    <p:sldId id="522" r:id="rId81"/>
    <p:sldId id="525" r:id="rId82"/>
    <p:sldId id="526" r:id="rId83"/>
    <p:sldId id="523" r:id="rId84"/>
    <p:sldId id="533" r:id="rId85"/>
    <p:sldId id="527" r:id="rId86"/>
    <p:sldId id="529" r:id="rId87"/>
    <p:sldId id="531" r:id="rId88"/>
    <p:sldId id="530" r:id="rId89"/>
    <p:sldId id="532" r:id="rId90"/>
    <p:sldId id="536" r:id="rId91"/>
    <p:sldId id="470" r:id="rId92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94"/>
      <p:bold r:id="rId95"/>
    </p:embeddedFont>
    <p:embeddedFont>
      <p:font typeface="Noto Sans" panose="020B0502040504020204" pitchFamily="34" charset="0"/>
      <p:regular r:id="rId96"/>
      <p:bold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827"/>
    <a:srgbClr val="000000"/>
    <a:srgbClr val="F98090"/>
    <a:srgbClr val="FBB0B8"/>
    <a:srgbClr val="FAA6C4"/>
    <a:srgbClr val="F97E7E"/>
    <a:srgbClr val="F8131D"/>
    <a:srgbClr val="0000FF"/>
    <a:srgbClr val="FFC1C1"/>
    <a:srgbClr val="BC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3" autoAdjust="0"/>
    <p:restoredTop sz="50000" autoAdjust="0"/>
  </p:normalViewPr>
  <p:slideViewPr>
    <p:cSldViewPr>
      <p:cViewPr varScale="1">
        <p:scale>
          <a:sx n="110" d="100"/>
          <a:sy n="110" d="100"/>
        </p:scale>
        <p:origin x="21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2021. 11. 5.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0"/>
            <a:ext cx="9175540" cy="6858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395536" y="676093"/>
            <a:ext cx="831743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95536" y="5661248"/>
            <a:ext cx="831743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842500" y="45212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3600" dirty="0"/>
          </a:p>
        </p:txBody>
      </p:sp>
      <p:sp>
        <p:nvSpPr>
          <p:cNvPr id="47" name="제목 13"/>
          <p:cNvSpPr>
            <a:spLocks noGrp="1"/>
          </p:cNvSpPr>
          <p:nvPr>
            <p:ph type="title"/>
          </p:nvPr>
        </p:nvSpPr>
        <p:spPr>
          <a:xfrm>
            <a:off x="282994" y="5683560"/>
            <a:ext cx="8465469" cy="1008112"/>
          </a:xfrm>
        </p:spPr>
        <p:txBody>
          <a:bodyPr/>
          <a:lstStyle>
            <a:lvl1pPr algn="l">
              <a:defRPr sz="3200" b="1" spc="-15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0"/>
            <a:ext cx="9175540" cy="7647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>
            <a:lvl1pPr algn="l">
              <a:defRPr sz="2400" b="1" spc="-3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16624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rgbClr val="FB2827"/>
              </a:buClr>
              <a:buFont typeface="Wingdings" charset="2"/>
              <a:buNone/>
              <a:defRPr sz="2000" b="1" spc="-150">
                <a:latin typeface="+mn-ea"/>
                <a:ea typeface="+mn-ea"/>
              </a:defRPr>
            </a:lvl1pPr>
            <a:lvl2pPr marL="447675" indent="-180975">
              <a:lnSpc>
                <a:spcPts val="22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50" spc="-80" baseline="0"/>
            </a:lvl2pPr>
            <a:lvl3pPr marL="628650" indent="-180975">
              <a:lnSpc>
                <a:spcPts val="18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550" spc="-80" baseline="0"/>
            </a:lvl3pPr>
            <a:lvl4pPr marL="809625" indent="-180975">
              <a:lnSpc>
                <a:spcPts val="1800"/>
              </a:lnSpc>
              <a:spcAft>
                <a:spcPts val="300"/>
              </a:spcAft>
              <a:buSzPct val="96000"/>
              <a:defRPr sz="1400" spc="-80" baseline="0"/>
            </a:lvl4pPr>
            <a:lvl5pPr marL="990600" indent="-180975">
              <a:lnSpc>
                <a:spcPts val="1800"/>
              </a:lnSpc>
              <a:defRPr sz="1400" spc="-8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2" name="Picture 11" descr="스크린샷 2018-08-13 오후 9.01.47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3"/>
          <a:stretch/>
        </p:blipFill>
        <p:spPr>
          <a:xfrm>
            <a:off x="-31540" y="6696744"/>
            <a:ext cx="9175540" cy="18864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179512" y="188640"/>
            <a:ext cx="8784976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2021. 11. 5.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9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0" indent="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gallery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versions/master/api_docs/python/client.html#session-management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8D7374-838F-470E-8C5C-75FC3D032DF8}"/>
              </a:ext>
            </a:extLst>
          </p:cNvPr>
          <p:cNvSpPr txBox="1"/>
          <p:nvPr/>
        </p:nvSpPr>
        <p:spPr>
          <a:xfrm>
            <a:off x="611560" y="1700808"/>
            <a:ext cx="7704856" cy="26642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4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파이썬을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활용한 </a:t>
            </a:r>
            <a:endParaRPr lang="en-US" altLang="ko-KR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빅데이터 분석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EC4C31E-D04A-47AD-87D6-0F9F80EE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spc="0" dirty="0" err="1">
                <a:latin typeface="+mn-ea"/>
              </a:rPr>
              <a:t>파이썬</a:t>
            </a:r>
            <a:r>
              <a:rPr lang="ko-KR" altLang="en-US" spc="0" dirty="0">
                <a:latin typeface="+mn-ea"/>
              </a:rPr>
              <a:t> 및 데이터 분석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658618" y="818921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불 </a:t>
            </a:r>
            <a:r>
              <a:rPr lang="en-US" altLang="ko-KR" sz="2000" b="1" dirty="0"/>
              <a:t>bool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A38745-E7F7-BE49-9A14-D87672A6A284}"/>
              </a:ext>
            </a:extLst>
          </p:cNvPr>
          <p:cNvSpPr/>
          <p:nvPr/>
        </p:nvSpPr>
        <p:spPr>
          <a:xfrm>
            <a:off x="683568" y="1345256"/>
            <a:ext cx="7776864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불 </a:t>
            </a:r>
            <a:r>
              <a:rPr lang="en-US" altLang="ko-KR" b="1" dirty="0"/>
              <a:t>bool</a:t>
            </a:r>
          </a:p>
          <a:p>
            <a:endParaRPr lang="en-US" altLang="ko-KR" dirty="0"/>
          </a:p>
          <a:p>
            <a:r>
              <a:rPr lang="en-US" altLang="ko-KR" dirty="0"/>
              <a:t>print(type(True))   # &lt;class 'bool'&gt;</a:t>
            </a:r>
          </a:p>
          <a:p>
            <a:r>
              <a:rPr lang="en-US" altLang="ko-KR" dirty="0"/>
              <a:t>print(type(True))   # &lt;class 'bool'&gt;</a:t>
            </a:r>
          </a:p>
          <a:p>
            <a:endParaRPr lang="en-US" altLang="ko-KR" dirty="0"/>
          </a:p>
          <a:p>
            <a:r>
              <a:rPr lang="en-US" altLang="ko-KR" dirty="0"/>
              <a:t>b = 3 &lt; 7</a:t>
            </a:r>
          </a:p>
          <a:p>
            <a:r>
              <a:rPr lang="en-US" altLang="ko-KR" dirty="0"/>
              <a:t>print(b)     # True</a:t>
            </a:r>
          </a:p>
          <a:p>
            <a:r>
              <a:rPr lang="en-US" altLang="ko-KR" dirty="0"/>
              <a:t>print(type(b))    # &lt;class 'bool’&gt;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</a:p>
          <a:p>
            <a:r>
              <a:rPr lang="en-US" altLang="ko-KR" dirty="0"/>
              <a:t>0 == 0 # True</a:t>
            </a:r>
          </a:p>
          <a:p>
            <a:endParaRPr lang="en-US" altLang="ko-KR" dirty="0"/>
          </a:p>
          <a:p>
            <a:r>
              <a:rPr lang="en-US" altLang="ko-KR" dirty="0"/>
              <a:t>( 0 &gt; 1) and ( 0 == 0 )  # False</a:t>
            </a:r>
          </a:p>
          <a:p>
            <a:r>
              <a:rPr lang="en-US" altLang="ko-KR" dirty="0"/>
              <a:t>( 0 &gt; 1) &amp; ( 0 == 0 )  # False,  and = &amp;</a:t>
            </a:r>
          </a:p>
          <a:p>
            <a:r>
              <a:rPr lang="en-US" altLang="ko-KR" dirty="0"/>
              <a:t>( 0 &gt; 1) or ( 0 == 0 )  # True</a:t>
            </a:r>
          </a:p>
          <a:p>
            <a:r>
              <a:rPr lang="en-US" altLang="ko-KR" dirty="0"/>
              <a:t>( 0 &gt; 1) | ( 0 == 0 )    # True,  or = |</a:t>
            </a:r>
          </a:p>
          <a:p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5960527-B917-9345-89A3-D884003A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87CA3-1C16-C44C-8BBE-787EF89EA6B8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70633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23528" y="816677"/>
            <a:ext cx="2220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문자열 </a:t>
            </a:r>
            <a:r>
              <a:rPr lang="en-US" altLang="ko-KR" sz="2000" b="1" dirty="0" err="1"/>
              <a:t>str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AB74F1-C29E-D84C-99B4-73BB6568F51A}"/>
              </a:ext>
            </a:extLst>
          </p:cNvPr>
          <p:cNvSpPr/>
          <p:nvPr/>
        </p:nvSpPr>
        <p:spPr>
          <a:xfrm>
            <a:off x="539551" y="1340768"/>
            <a:ext cx="8156479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문자열 </a:t>
            </a:r>
            <a:r>
              <a:rPr lang="en-US" altLang="ko-KR" b="1" dirty="0" err="1"/>
              <a:t>str</a:t>
            </a:r>
            <a:r>
              <a:rPr lang="en-US" altLang="ko-KR" b="1" dirty="0"/>
              <a:t>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X)</a:t>
            </a:r>
          </a:p>
          <a:p>
            <a:endParaRPr lang="en-US" altLang="ko-KR" dirty="0"/>
          </a:p>
          <a:p>
            <a:r>
              <a:rPr lang="en-US" altLang="ko-KR" dirty="0"/>
              <a:t>s = "Hello"</a:t>
            </a:r>
          </a:p>
          <a:p>
            <a:r>
              <a:rPr lang="en-US" altLang="ko-KR" dirty="0"/>
              <a:t>print(s, 'Hello')</a:t>
            </a:r>
          </a:p>
          <a:p>
            <a:r>
              <a:rPr lang="en-US" altLang="ko-KR" dirty="0"/>
              <a:t>s = "Hello World \</a:t>
            </a:r>
          </a:p>
          <a:p>
            <a:r>
              <a:rPr lang="en-US" altLang="ko-KR" dirty="0"/>
              <a:t> nice to meet you!!"</a:t>
            </a:r>
          </a:p>
          <a:p>
            <a:r>
              <a:rPr lang="en-US" altLang="ko-KR" dirty="0"/>
              <a:t>print(s)</a:t>
            </a:r>
          </a:p>
          <a:p>
            <a:r>
              <a:rPr lang="en-US" altLang="ko-KR" dirty="0"/>
              <a:t>s = """Hello </a:t>
            </a:r>
          </a:p>
          <a:p>
            <a:r>
              <a:rPr lang="en-US" altLang="ko-KR" dirty="0"/>
              <a:t>nice to meet you !!! """</a:t>
            </a:r>
          </a:p>
          <a:p>
            <a:r>
              <a:rPr lang="en-US" altLang="ko-KR" dirty="0"/>
              <a:t>print(s)</a:t>
            </a:r>
          </a:p>
          <a:p>
            <a:r>
              <a:rPr lang="en-US" altLang="ko-KR" dirty="0"/>
              <a:t>s = "Hello World!"</a:t>
            </a:r>
          </a:p>
          <a:p>
            <a:r>
              <a:rPr lang="en-US" altLang="ko-KR" dirty="0"/>
              <a:t>print(s[6])</a:t>
            </a:r>
          </a:p>
          <a:p>
            <a:r>
              <a:rPr lang="en-US" altLang="ko-KR" dirty="0"/>
              <a:t>print(s[2:8])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len</a:t>
            </a:r>
            <a:r>
              <a:rPr lang="en-US" altLang="ko-KR" dirty="0"/>
              <a:t>(s))</a:t>
            </a:r>
          </a:p>
          <a:p>
            <a:r>
              <a:rPr lang="en-US" altLang="ko-KR" dirty="0"/>
              <a:t>print('hello ' + 'python')</a:t>
            </a:r>
          </a:p>
          <a:p>
            <a:r>
              <a:rPr lang="en-US" altLang="ko-KR" dirty="0"/>
              <a:t>print('hello' * 5)</a:t>
            </a:r>
          </a:p>
          <a:p>
            <a:r>
              <a:rPr lang="en-US" altLang="ko-KR" dirty="0"/>
              <a:t>print(type(s))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2A23C-A661-EB4A-98C1-68C520D53747}"/>
              </a:ext>
            </a:extLst>
          </p:cNvPr>
          <p:cNvSpPr txBox="1"/>
          <p:nvPr/>
        </p:nvSpPr>
        <p:spPr>
          <a:xfrm>
            <a:off x="3727073" y="2276872"/>
            <a:ext cx="4968958" cy="33355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문자열은 기본적으로 </a:t>
            </a:r>
            <a:r>
              <a:rPr lang="ko-KR" altLang="en-US" b="1" dirty="0">
                <a:latin typeface="+mn-ea"/>
              </a:rPr>
              <a:t>‘ ’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b="1" dirty="0">
                <a:latin typeface="+mn-ea"/>
              </a:rPr>
              <a:t>“ ”</a:t>
            </a:r>
            <a:r>
              <a:rPr lang="ko-KR" altLang="en-US" dirty="0">
                <a:latin typeface="+mn-ea"/>
              </a:rPr>
              <a:t>로 감싼다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긴 문자열은 </a:t>
            </a:r>
            <a:r>
              <a:rPr lang="en-US" altLang="ko-KR" b="1" dirty="0">
                <a:latin typeface="+mn-ea"/>
              </a:rPr>
              <a:t>\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사용하여 </a:t>
            </a:r>
            <a:r>
              <a:rPr lang="ko-KR" altLang="en-US" dirty="0" err="1">
                <a:latin typeface="+mn-ea"/>
              </a:rPr>
              <a:t>여러줄에</a:t>
            </a:r>
            <a:r>
              <a:rPr lang="ko-KR" altLang="en-US" dirty="0">
                <a:latin typeface="+mn-ea"/>
              </a:rPr>
              <a:t> 입력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여러 문장을 입력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 ‘’‘ ’‘’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b="1" dirty="0">
                <a:latin typeface="+mn-ea"/>
              </a:rPr>
              <a:t> “”“ ”“”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순서가 있기 때문에 </a:t>
            </a:r>
            <a:r>
              <a:rPr lang="ko-KR" altLang="en-US" b="1" dirty="0">
                <a:latin typeface="+mn-ea"/>
              </a:rPr>
              <a:t>인덱스</a:t>
            </a:r>
            <a:r>
              <a:rPr lang="en-US" altLang="ko-KR" b="1" dirty="0">
                <a:latin typeface="+mn-ea"/>
              </a:rPr>
              <a:t>(s[6]), 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 err="1">
                <a:latin typeface="+mn-ea"/>
              </a:rPr>
              <a:t>슬라이싱</a:t>
            </a:r>
            <a:r>
              <a:rPr lang="en-US" altLang="ko-KR" b="1" dirty="0">
                <a:latin typeface="+mn-ea"/>
              </a:rPr>
              <a:t>(s[2:8])</a:t>
            </a:r>
            <a:r>
              <a:rPr lang="ko-KR" altLang="en-US" dirty="0">
                <a:latin typeface="+mn-ea"/>
              </a:rPr>
              <a:t>을 사용할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변경이 불가능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latin typeface="+mn-ea"/>
              </a:rPr>
              <a:t>immutable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해서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인덱스로 </a:t>
            </a:r>
            <a:r>
              <a:rPr lang="ko-KR" altLang="en-US" b="1" dirty="0">
                <a:latin typeface="+mn-ea"/>
              </a:rPr>
              <a:t>한 단어 수정 불가</a:t>
            </a:r>
            <a:endParaRPr lang="ko-KR" altLang="en-US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문자열의 길이는 </a:t>
            </a:r>
            <a:r>
              <a:rPr lang="en-US" altLang="ko-KR" b="1" dirty="0" err="1">
                <a:latin typeface="+mn-ea"/>
              </a:rPr>
              <a:t>len</a:t>
            </a:r>
            <a:r>
              <a:rPr lang="en-US" altLang="ko-KR" b="1" dirty="0">
                <a:latin typeface="+mn-ea"/>
              </a:rPr>
              <a:t>()</a:t>
            </a:r>
            <a:r>
              <a:rPr lang="en-US" altLang="ko-KR" dirty="0">
                <a:latin typeface="+mn-ea"/>
              </a:rPr>
              <a:t> </a:t>
            </a:r>
            <a:r>
              <a:rPr lang="ko-KR" altLang="en-US" dirty="0">
                <a:latin typeface="+mn-ea"/>
              </a:rPr>
              <a:t>함수로 알 수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문자열은 </a:t>
            </a:r>
            <a:r>
              <a:rPr lang="ko-KR" altLang="en-US" b="1" dirty="0">
                <a:latin typeface="+mn-ea"/>
              </a:rPr>
              <a:t>더하기</a:t>
            </a:r>
            <a:r>
              <a:rPr lang="en-US" altLang="ko-KR" dirty="0">
                <a:latin typeface="+mn-ea"/>
              </a:rPr>
              <a:t>(+), </a:t>
            </a:r>
            <a:r>
              <a:rPr lang="ko-KR" altLang="en-US" b="1" dirty="0">
                <a:latin typeface="+mn-ea"/>
              </a:rPr>
              <a:t>곱하기</a:t>
            </a:r>
            <a:r>
              <a:rPr lang="en-US" altLang="ko-KR" dirty="0">
                <a:latin typeface="+mn-ea"/>
              </a:rPr>
              <a:t>(*) </a:t>
            </a:r>
            <a:r>
              <a:rPr lang="ko-KR" altLang="en-US" dirty="0">
                <a:latin typeface="+mn-ea"/>
              </a:rPr>
              <a:t>가능</a:t>
            </a:r>
          </a:p>
          <a:p>
            <a:pPr>
              <a:lnSpc>
                <a:spcPct val="120000"/>
              </a:lnSpc>
            </a:pPr>
            <a:endParaRPr kumimoji="1" lang="ko-KR" altLang="en-US" dirty="0">
              <a:latin typeface="+mn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C280D1E-C9FD-114B-B0D7-E2C19EE1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7AD90-5E3F-AC4C-8B78-CEDE7C7A9EFA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20405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95536" y="829622"/>
            <a:ext cx="2260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리스트 </a:t>
            </a:r>
            <a:r>
              <a:rPr lang="en-US" altLang="ko-KR" sz="2000" b="1" dirty="0"/>
              <a:t>list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AB74F1-C29E-D84C-99B4-73BB6568F51A}"/>
              </a:ext>
            </a:extLst>
          </p:cNvPr>
          <p:cNvSpPr/>
          <p:nvPr/>
        </p:nvSpPr>
        <p:spPr>
          <a:xfrm>
            <a:off x="395536" y="1366658"/>
            <a:ext cx="8568952" cy="42473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리스트 </a:t>
            </a:r>
            <a:r>
              <a:rPr lang="en-US" altLang="ko-KR" b="1" dirty="0"/>
              <a:t>list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관련 함수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append, extend, insert, remove, pop, sort, reverse</a:t>
            </a:r>
          </a:p>
          <a:p>
            <a:endParaRPr lang="en-US" altLang="ko-KR" dirty="0"/>
          </a:p>
          <a:p>
            <a:r>
              <a:rPr lang="en-US" altLang="ko-KR" dirty="0"/>
              <a:t>list1 = </a:t>
            </a:r>
            <a:r>
              <a:rPr lang="en-US" altLang="ko-KR" b="1" dirty="0"/>
              <a:t>['</a:t>
            </a:r>
            <a:r>
              <a:rPr lang="en-US" altLang="ko-KR" b="1" dirty="0" err="1"/>
              <a:t>my','python','list</a:t>
            </a:r>
            <a:r>
              <a:rPr lang="en-US" altLang="ko-KR" b="1" dirty="0"/>
              <a:t>'] </a:t>
            </a:r>
          </a:p>
          <a:p>
            <a:r>
              <a:rPr lang="en-US" altLang="ko-KR" dirty="0"/>
              <a:t>print(list1, type(list1)) </a:t>
            </a:r>
          </a:p>
          <a:p>
            <a:r>
              <a:rPr lang="en-US" altLang="ko-KR" dirty="0"/>
              <a:t>list1.append('added') </a:t>
            </a:r>
          </a:p>
          <a:p>
            <a:r>
              <a:rPr lang="en-US" altLang="ko-KR" dirty="0"/>
              <a:t>print(list1)</a:t>
            </a:r>
          </a:p>
          <a:p>
            <a:r>
              <a:rPr lang="en-US" altLang="ko-KR" dirty="0"/>
              <a:t>list1.remove('list')</a:t>
            </a:r>
          </a:p>
          <a:p>
            <a:r>
              <a:rPr lang="en-US" altLang="ko-KR" dirty="0"/>
              <a:t>print(list1)</a:t>
            </a:r>
          </a:p>
          <a:p>
            <a:r>
              <a:rPr lang="en-US" altLang="ko-KR" dirty="0"/>
              <a:t>print(list1.sort())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슬라이싱</a:t>
            </a:r>
            <a:endParaRPr lang="ko-KR" altLang="en-US" dirty="0"/>
          </a:p>
          <a:p>
            <a:r>
              <a:rPr lang="en-US" altLang="ko-KR" dirty="0"/>
              <a:t>print(list1[1:2])  # 'python'  : </a:t>
            </a:r>
            <a:r>
              <a:rPr lang="ko-KR" altLang="en-US" dirty="0"/>
              <a:t>마지막 위치는 포함하지 않음 </a:t>
            </a:r>
          </a:p>
          <a:p>
            <a:r>
              <a:rPr lang="en-US" altLang="ko-KR" dirty="0"/>
              <a:t>print(list1[:-1])  # "my", "python", "list"</a:t>
            </a:r>
          </a:p>
          <a:p>
            <a:r>
              <a:rPr lang="en-US" altLang="ko-KR" dirty="0"/>
              <a:t>print(list1[::-2]) # "added", "python"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2A23C-A661-EB4A-98C1-68C520D53747}"/>
              </a:ext>
            </a:extLst>
          </p:cNvPr>
          <p:cNvSpPr txBox="1"/>
          <p:nvPr/>
        </p:nvSpPr>
        <p:spPr>
          <a:xfrm>
            <a:off x="4548674" y="2498255"/>
            <a:ext cx="4968958" cy="33355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여러 </a:t>
            </a:r>
            <a:r>
              <a:rPr lang="ko-KR" altLang="en-US" b="1" dirty="0" err="1"/>
              <a:t>자료형</a:t>
            </a:r>
            <a:r>
              <a:rPr lang="ko-KR" altLang="en-US" dirty="0" err="1"/>
              <a:t>을</a:t>
            </a:r>
            <a:r>
              <a:rPr lang="ko-KR" altLang="en-US" dirty="0"/>
              <a:t> 담을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순서가 있어서 </a:t>
            </a:r>
            <a:r>
              <a:rPr lang="ko-KR" altLang="en-US" b="1" dirty="0"/>
              <a:t>인덱스</a:t>
            </a:r>
            <a:r>
              <a:rPr lang="en-US" altLang="ko-KR" b="1" dirty="0"/>
              <a:t>, </a:t>
            </a:r>
            <a:r>
              <a:rPr lang="ko-KR" altLang="en-US" b="1" dirty="0" err="1"/>
              <a:t>슬라이싱</a:t>
            </a:r>
            <a:r>
              <a:rPr lang="ko-KR" altLang="en-US" b="1" dirty="0"/>
              <a:t> 가능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변경 가능해 </a:t>
            </a:r>
            <a:r>
              <a:rPr lang="ko-KR" altLang="en-US" b="1" dirty="0"/>
              <a:t>삽입</a:t>
            </a:r>
            <a:r>
              <a:rPr lang="en-US" altLang="ko-KR" dirty="0"/>
              <a:t>(append), </a:t>
            </a:r>
            <a:r>
              <a:rPr lang="ko-KR" altLang="en-US" b="1" dirty="0"/>
              <a:t>삭제</a:t>
            </a:r>
            <a:r>
              <a:rPr lang="en-US" altLang="ko-KR" dirty="0"/>
              <a:t>(remove), </a:t>
            </a:r>
            <a:r>
              <a:rPr lang="ko-KR" altLang="en-US" b="1" dirty="0"/>
              <a:t>정렬</a:t>
            </a:r>
            <a:r>
              <a:rPr lang="en-US" altLang="ko-KR" dirty="0"/>
              <a:t>(sort)</a:t>
            </a:r>
            <a:r>
              <a:rPr lang="ko-KR" altLang="en-US" dirty="0"/>
              <a:t>이 가능하다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b="1" dirty="0"/>
              <a:t>mutable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곱하기</a:t>
            </a:r>
            <a:r>
              <a:rPr lang="en-US" altLang="ko-KR" dirty="0"/>
              <a:t>(*) </a:t>
            </a:r>
            <a:r>
              <a:rPr lang="ko-KR" altLang="en-US" dirty="0"/>
              <a:t>가능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4D42F17-56B5-7C4F-B8B4-03DA42AA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04866-EC83-9545-BFF6-40F57865DA3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52195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23528" y="816677"/>
            <a:ext cx="3389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튜플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tuple, </a:t>
            </a:r>
            <a:r>
              <a:rPr lang="ko-KR" altLang="en-US" sz="2000" b="1" dirty="0"/>
              <a:t>집합 </a:t>
            </a:r>
            <a:r>
              <a:rPr lang="en-US" altLang="ko-KR" sz="2000" b="1" dirty="0"/>
              <a:t>set</a:t>
            </a:r>
            <a:endParaRPr lang="ko-KR" altLang="en-US" sz="2800" b="1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AB74F1-C29E-D84C-99B4-73BB6568F51A}"/>
              </a:ext>
            </a:extLst>
          </p:cNvPr>
          <p:cNvSpPr/>
          <p:nvPr/>
        </p:nvSpPr>
        <p:spPr>
          <a:xfrm>
            <a:off x="467544" y="1340768"/>
            <a:ext cx="7776864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ko-KR" altLang="en-US" b="1" dirty="0" err="1"/>
              <a:t>튜플</a:t>
            </a:r>
            <a:r>
              <a:rPr lang="ko-KR" altLang="en-US" b="1" dirty="0"/>
              <a:t> </a:t>
            </a:r>
            <a:r>
              <a:rPr lang="en-US" altLang="ko-KR" b="1" dirty="0"/>
              <a:t>tuple (</a:t>
            </a:r>
            <a:r>
              <a:rPr lang="ko-KR" altLang="en-US" b="1" dirty="0"/>
              <a:t>순서 </a:t>
            </a:r>
            <a:r>
              <a:rPr lang="en-US" altLang="ko-KR" b="1" dirty="0"/>
              <a:t>O, </a:t>
            </a:r>
            <a:r>
              <a:rPr lang="ko-KR" altLang="en-US" b="1" dirty="0"/>
              <a:t>중복 </a:t>
            </a:r>
            <a:r>
              <a:rPr lang="en-US" altLang="ko-KR" b="1" dirty="0"/>
              <a:t>O, </a:t>
            </a:r>
            <a:r>
              <a:rPr lang="ko-KR" altLang="en-US" b="1" dirty="0"/>
              <a:t>변경 </a:t>
            </a:r>
            <a:r>
              <a:rPr lang="en-US" altLang="ko-KR" b="1" dirty="0"/>
              <a:t>X)</a:t>
            </a:r>
          </a:p>
          <a:p>
            <a:r>
              <a:rPr lang="en-US" altLang="ko-KR" b="1" dirty="0"/>
              <a:t># </a:t>
            </a:r>
            <a:r>
              <a:rPr lang="ko-KR" altLang="en-US" dirty="0"/>
              <a:t>속도 빨라서 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내부적</a:t>
            </a:r>
            <a:r>
              <a:rPr lang="ko-KR" altLang="en-US" dirty="0"/>
              <a:t>으로 자주 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tuple1 = ('</a:t>
            </a:r>
            <a:r>
              <a:rPr lang="en-US" altLang="ko-KR" dirty="0" err="1"/>
              <a:t>my','python','tuple</a:t>
            </a:r>
            <a:r>
              <a:rPr lang="en-US" altLang="ko-KR" dirty="0"/>
              <a:t>') </a:t>
            </a:r>
          </a:p>
          <a:p>
            <a:r>
              <a:rPr lang="en-US" altLang="ko-KR" dirty="0"/>
              <a:t>print(tuple1, type(tuple1))</a:t>
            </a:r>
          </a:p>
          <a:p>
            <a:r>
              <a:rPr lang="en-US" altLang="ko-KR" dirty="0"/>
              <a:t>tuple2 = '</a:t>
            </a:r>
            <a:r>
              <a:rPr lang="en-US" altLang="ko-KR" dirty="0" err="1"/>
              <a:t>this','is','tuple','type','too</a:t>
            </a:r>
            <a:r>
              <a:rPr lang="en-US" altLang="ko-KR" dirty="0"/>
              <a:t>' </a:t>
            </a:r>
          </a:p>
          <a:p>
            <a:r>
              <a:rPr lang="en-US" altLang="ko-KR" dirty="0"/>
              <a:t>print(tuple2, type(tuple2))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B4A557-CB2A-414A-BEA9-00D1C8359D12}"/>
              </a:ext>
            </a:extLst>
          </p:cNvPr>
          <p:cNvSpPr/>
          <p:nvPr/>
        </p:nvSpPr>
        <p:spPr>
          <a:xfrm>
            <a:off x="467544" y="3789040"/>
            <a:ext cx="7776864" cy="28315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집합</a:t>
            </a:r>
            <a:r>
              <a:rPr lang="en-US" altLang="ko-KR" b="1" dirty="0"/>
              <a:t>(</a:t>
            </a:r>
            <a:r>
              <a:rPr lang="ko-KR" altLang="en-US" b="1" dirty="0"/>
              <a:t>셋</a:t>
            </a:r>
            <a:r>
              <a:rPr lang="en-US" altLang="ko-KR" b="1" dirty="0"/>
              <a:t>) set (</a:t>
            </a:r>
            <a:r>
              <a:rPr lang="ko-KR" altLang="en-US" b="1" dirty="0"/>
              <a:t>순서 </a:t>
            </a:r>
            <a:r>
              <a:rPr lang="en-US" altLang="ko-KR" b="1" dirty="0"/>
              <a:t>X, </a:t>
            </a:r>
            <a:r>
              <a:rPr lang="ko-KR" altLang="en-US" b="1" dirty="0"/>
              <a:t>중복 </a:t>
            </a:r>
            <a:r>
              <a:rPr lang="en-US" altLang="ko-KR" b="1" dirty="0"/>
              <a:t>X,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 in, not in</a:t>
            </a:r>
            <a:r>
              <a:rPr lang="en-US" altLang="ko-KR" dirty="0"/>
              <a:t> </a:t>
            </a:r>
            <a:r>
              <a:rPr lang="ko-KR" altLang="en-US" dirty="0"/>
              <a:t>을 사용하여 집합 포함여부를 알 수 있음</a:t>
            </a:r>
            <a:endParaRPr lang="en-US" altLang="ko-KR" b="1" dirty="0"/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 = {1, 2, 3, 4, 5}</a:t>
            </a:r>
          </a:p>
          <a:p>
            <a:r>
              <a:rPr lang="en-US" altLang="ko-KR" dirty="0">
                <a:latin typeface="+mn-ea"/>
              </a:rPr>
              <a:t>print(type(s))</a:t>
            </a:r>
          </a:p>
          <a:p>
            <a:r>
              <a:rPr lang="en-US" altLang="ko-KR" dirty="0" err="1">
                <a:latin typeface="+mn-ea"/>
              </a:rPr>
              <a:t>s.add</a:t>
            </a:r>
            <a:r>
              <a:rPr lang="en-US" altLang="ko-KR" dirty="0">
                <a:latin typeface="+mn-ea"/>
              </a:rPr>
              <a:t>(7)</a:t>
            </a:r>
          </a:p>
          <a:p>
            <a:r>
              <a:rPr lang="en-US" altLang="ko-KR" dirty="0">
                <a:latin typeface="+mn-ea"/>
              </a:rPr>
              <a:t>print(s)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 in s  # True</a:t>
            </a:r>
          </a:p>
          <a:p>
            <a:r>
              <a:rPr lang="en-US" altLang="ko-KR" dirty="0">
                <a:latin typeface="+mn-ea"/>
              </a:rPr>
              <a:t>6 in s  # False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2A73666-EC96-2646-A9A8-A43412CB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2E2F2-44A5-C34A-9125-6303C918CF9C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39004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23528" y="1280635"/>
            <a:ext cx="7776864" cy="5447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사전</a:t>
            </a:r>
            <a:r>
              <a:rPr lang="en-US" altLang="ko-KR" b="1" dirty="0"/>
              <a:t>(</a:t>
            </a:r>
            <a:r>
              <a:rPr lang="ko-KR" altLang="en-US" b="1" dirty="0" err="1"/>
              <a:t>딕셔너리</a:t>
            </a:r>
            <a:r>
              <a:rPr lang="en-US" altLang="ko-KR" b="1" dirty="0"/>
              <a:t>) </a:t>
            </a:r>
            <a:r>
              <a:rPr lang="en-US" altLang="ko-KR" b="1" dirty="0" err="1"/>
              <a:t>dict</a:t>
            </a:r>
            <a:r>
              <a:rPr lang="en-US" altLang="ko-KR" b="1" dirty="0"/>
              <a:t> (</a:t>
            </a:r>
            <a:r>
              <a:rPr lang="ko-KR" altLang="en-US" b="1" dirty="0"/>
              <a:t>순서 </a:t>
            </a:r>
            <a:r>
              <a:rPr lang="en-US" altLang="ko-KR" b="1" dirty="0"/>
              <a:t>X, </a:t>
            </a:r>
            <a:r>
              <a:rPr lang="ko-KR" altLang="en-US" b="1" dirty="0"/>
              <a:t>중복 </a:t>
            </a:r>
            <a:r>
              <a:rPr lang="en-US" altLang="ko-KR" b="1" dirty="0"/>
              <a:t>X, </a:t>
            </a:r>
            <a:r>
              <a:rPr lang="ko-KR" altLang="en-US" b="1" dirty="0"/>
              <a:t>변경 </a:t>
            </a:r>
            <a:r>
              <a:rPr lang="en-US" altLang="ko-KR" b="1" dirty="0"/>
              <a:t>O)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>
                <a:latin typeface="Noto Sans"/>
              </a:rPr>
              <a:t>set</a:t>
            </a:r>
            <a:r>
              <a:rPr lang="ko-KR" altLang="en-US" b="1" dirty="0">
                <a:latin typeface="Noto Sans"/>
              </a:rPr>
              <a:t>의 일종</a:t>
            </a:r>
            <a:r>
              <a:rPr lang="ko-KR" altLang="en-US" dirty="0">
                <a:latin typeface="Noto Sans"/>
              </a:rPr>
              <a:t>으로 </a:t>
            </a:r>
            <a:r>
              <a:rPr lang="ko-KR" altLang="en-US" b="1" dirty="0">
                <a:latin typeface="Noto Sans"/>
              </a:rPr>
              <a:t>키</a:t>
            </a:r>
            <a:r>
              <a:rPr lang="en-US" altLang="ko-KR" b="1" dirty="0">
                <a:latin typeface="Noto Sans"/>
              </a:rPr>
              <a:t>:</a:t>
            </a:r>
            <a:r>
              <a:rPr lang="ko-KR" altLang="en-US" b="1" dirty="0">
                <a:latin typeface="Noto Sans"/>
              </a:rPr>
              <a:t>값 쌍</a:t>
            </a:r>
            <a:r>
              <a:rPr lang="ko-KR" altLang="en-US" dirty="0">
                <a:latin typeface="Noto Sans"/>
              </a:rPr>
              <a:t>으로 구성 </a:t>
            </a:r>
            <a:br>
              <a:rPr lang="en-US" altLang="ko-KR" dirty="0">
                <a:latin typeface="Noto Sans"/>
              </a:rPr>
            </a:br>
            <a:r>
              <a:rPr lang="en-US" altLang="ko-KR" dirty="0">
                <a:latin typeface="Noto Sans"/>
              </a:rPr>
              <a:t>#</a:t>
            </a:r>
            <a:r>
              <a:rPr lang="ko-KR" altLang="en-US" dirty="0">
                <a:latin typeface="Noto Sans"/>
              </a:rPr>
              <a:t> </a:t>
            </a:r>
            <a:r>
              <a:rPr lang="en-US" altLang="ko-KR" b="1" dirty="0"/>
              <a:t>for </a:t>
            </a:r>
            <a:r>
              <a:rPr lang="ko-KR" altLang="en-US" b="1" dirty="0" err="1"/>
              <a:t>반복문</a:t>
            </a:r>
            <a:r>
              <a:rPr lang="ko-KR" altLang="en-US" dirty="0" err="1"/>
              <a:t>을</a:t>
            </a:r>
            <a:r>
              <a:rPr lang="ko-KR" altLang="en-US" dirty="0"/>
              <a:t> 이용해 사전</a:t>
            </a:r>
            <a:r>
              <a:rPr lang="en-US" altLang="ko-KR" dirty="0"/>
              <a:t>(</a:t>
            </a:r>
            <a:r>
              <a:rPr lang="ko-KR" altLang="en-US" dirty="0" err="1"/>
              <a:t>딕셔너리</a:t>
            </a:r>
            <a:r>
              <a:rPr lang="en-US" altLang="ko-KR" dirty="0"/>
              <a:t>)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키와 값</a:t>
            </a:r>
            <a:r>
              <a:rPr lang="en-US" altLang="ko-KR" dirty="0"/>
              <a:t>)</a:t>
            </a:r>
            <a:r>
              <a:rPr lang="ko-KR" altLang="en-US" dirty="0"/>
              <a:t>을 출력</a:t>
            </a:r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 err="1"/>
              <a:t>관련함수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get, update, del, pop, </a:t>
            </a:r>
            <a:r>
              <a:rPr lang="en-US" altLang="ko-KR" b="1" dirty="0" err="1"/>
              <a:t>popitem</a:t>
            </a:r>
            <a:endParaRPr lang="en-US" altLang="ko-KR" b="1" dirty="0"/>
          </a:p>
          <a:p>
            <a:br>
              <a:rPr lang="en-US" altLang="ko-KR" sz="2000" b="1" dirty="0"/>
            </a:br>
            <a:r>
              <a:rPr lang="en-US" altLang="ko-KR" sz="1600" dirty="0"/>
              <a:t>dict1 = {'</a:t>
            </a:r>
            <a:r>
              <a:rPr lang="en-US" altLang="ko-KR" sz="1600" dirty="0" err="1"/>
              <a:t>company':'Bank','location':'Seoul</a:t>
            </a:r>
            <a:r>
              <a:rPr lang="en-US" altLang="ko-KR" sz="1600" dirty="0"/>
              <a:t>'} </a:t>
            </a:r>
          </a:p>
          <a:p>
            <a:r>
              <a:rPr lang="en-US" altLang="ko-KR" sz="1600" dirty="0"/>
              <a:t>print(dict1, type(dict1))</a:t>
            </a:r>
          </a:p>
          <a:p>
            <a:r>
              <a:rPr lang="en-US" altLang="ko-KR" sz="1600" dirty="0"/>
              <a:t>print(dict1["company"])     #  dict1.get("company")</a:t>
            </a:r>
          </a:p>
          <a:p>
            <a:r>
              <a:rPr lang="en-US" altLang="ko-KR" sz="1600" dirty="0"/>
              <a:t>dict1['company'] = 'bank'  # dict1.update({'company': 'bank'})</a:t>
            </a:r>
          </a:p>
          <a:p>
            <a:r>
              <a:rPr lang="en-US" altLang="ko-KR" sz="1600" dirty="0"/>
              <a:t>dict1['slogan'] = 'Creative ICT Factory' </a:t>
            </a:r>
          </a:p>
          <a:p>
            <a:r>
              <a:rPr lang="en-US" altLang="ko-KR" sz="1600" dirty="0"/>
              <a:t>print(dict1, type(dict1))</a:t>
            </a:r>
          </a:p>
          <a:p>
            <a:r>
              <a:rPr lang="en-US" altLang="ko-KR" sz="1600" dirty="0"/>
              <a:t>del dict1['company']  # 'company' </a:t>
            </a:r>
            <a:r>
              <a:rPr lang="ko-KR" altLang="en-US" sz="1600" dirty="0"/>
              <a:t>키 제거 </a:t>
            </a:r>
            <a:r>
              <a:rPr lang="en-US" altLang="ko-KR" sz="1600" dirty="0"/>
              <a:t>(</a:t>
            </a:r>
            <a:r>
              <a:rPr lang="ko-KR" altLang="en-US" sz="1600" dirty="0"/>
              <a:t>값 포함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print(dict1)</a:t>
            </a:r>
          </a:p>
          <a:p>
            <a:r>
              <a:rPr lang="en-US" altLang="ko-KR" sz="1600" dirty="0"/>
              <a:t>dict1.clear()   #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초기화</a:t>
            </a:r>
          </a:p>
          <a:p>
            <a:endParaRPr lang="ko-KR" altLang="en-US" sz="1600" dirty="0"/>
          </a:p>
          <a:p>
            <a:r>
              <a:rPr lang="en-US" altLang="ko-KR" sz="1600" dirty="0"/>
              <a:t>dict1 =  {'lang':80, 'math':90, 'his':75} </a:t>
            </a:r>
          </a:p>
          <a:p>
            <a:r>
              <a:rPr lang="en-US" altLang="ko-KR" sz="1600" dirty="0"/>
              <a:t>print(dict1.keys() )  # </a:t>
            </a:r>
            <a:r>
              <a:rPr lang="ko-KR" altLang="en-US" sz="1600" dirty="0"/>
              <a:t>키 보기</a:t>
            </a:r>
          </a:p>
          <a:p>
            <a:r>
              <a:rPr lang="en-US" altLang="ko-KR" sz="1600" dirty="0"/>
              <a:t>print(dict1.values())   # </a:t>
            </a:r>
            <a:r>
              <a:rPr lang="ko-KR" altLang="en-US" sz="1600" dirty="0"/>
              <a:t>키 순서대로 값 보기</a:t>
            </a:r>
          </a:p>
          <a:p>
            <a:r>
              <a:rPr lang="en-US" altLang="ko-KR" sz="1600" dirty="0"/>
              <a:t>print(dict1.items())   #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키와 값 보기</a:t>
            </a:r>
          </a:p>
          <a:p>
            <a:r>
              <a:rPr lang="en-US" altLang="ko-KR" sz="1600" dirty="0" err="1"/>
              <a:t>last_item</a:t>
            </a:r>
            <a:r>
              <a:rPr lang="en-US" altLang="ko-KR" sz="1600" dirty="0"/>
              <a:t> = dict1.popitem()   # </a:t>
            </a:r>
            <a:r>
              <a:rPr lang="ko-KR" altLang="en-US" sz="1600" dirty="0"/>
              <a:t>마지막 항목을 제거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last_item</a:t>
            </a:r>
            <a:r>
              <a:rPr lang="en-US" altLang="ko-KR" sz="1600" dirty="0"/>
              <a:t>)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31FDCD-5054-6643-9B07-D37CFDADEC4A}"/>
              </a:ext>
            </a:extLst>
          </p:cNvPr>
          <p:cNvSpPr/>
          <p:nvPr/>
        </p:nvSpPr>
        <p:spPr>
          <a:xfrm>
            <a:off x="323528" y="816677"/>
            <a:ext cx="3398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파이썬</a:t>
            </a:r>
            <a:r>
              <a:rPr lang="ko-KR" altLang="en-US" sz="2000" b="1" dirty="0"/>
              <a:t> 사전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딕셔너리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dict</a:t>
            </a:r>
            <a:r>
              <a:rPr lang="ko-KR" altLang="en-US" sz="2000" b="1" dirty="0"/>
              <a:t> </a:t>
            </a:r>
            <a:endParaRPr lang="ko-KR" altLang="en-US" sz="2800" b="1" dirty="0">
              <a:effectLst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E53D4E4-CFDB-5F40-99A4-EB722DA1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FD89BE-B13D-9440-8EB2-0C3D8F76627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327820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981" y="1296032"/>
            <a:ext cx="7776864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 err="1"/>
              <a:t>localtime</a:t>
            </a:r>
            <a:r>
              <a:rPr lang="en-US" altLang="ko-KR" dirty="0"/>
              <a:t> =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 </a:t>
            </a:r>
          </a:p>
          <a:p>
            <a:r>
              <a:rPr lang="en-US" altLang="ko-KR" dirty="0" err="1"/>
              <a:t>localhour</a:t>
            </a:r>
            <a:r>
              <a:rPr lang="en-US" altLang="ko-KR" dirty="0"/>
              <a:t> = </a:t>
            </a:r>
            <a:r>
              <a:rPr lang="en-US" altLang="ko-KR" dirty="0" err="1"/>
              <a:t>localtime.tm_hour</a:t>
            </a:r>
            <a:endParaRPr lang="en-US" altLang="ko-KR" dirty="0"/>
          </a:p>
          <a:p>
            <a:r>
              <a:rPr lang="en-US" altLang="ko-KR" dirty="0"/>
              <a:t>print(</a:t>
            </a:r>
            <a:r>
              <a:rPr lang="en-US" altLang="ko-KR" dirty="0" err="1"/>
              <a:t>localtime</a:t>
            </a:r>
            <a:r>
              <a:rPr lang="en-US" altLang="ko-KR" dirty="0"/>
              <a:t>, type(</a:t>
            </a:r>
            <a:r>
              <a:rPr lang="en-US" altLang="ko-KR" dirty="0" err="1"/>
              <a:t>localtime</a:t>
            </a:r>
            <a:r>
              <a:rPr lang="en-US" altLang="ko-KR" dirty="0"/>
              <a:t>)) 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localtime.tm_hour</a:t>
            </a:r>
            <a:r>
              <a:rPr lang="en-US" altLang="ko-KR" dirty="0"/>
              <a:t>, type(</a:t>
            </a:r>
            <a:r>
              <a:rPr lang="en-US" altLang="ko-KR" dirty="0" err="1"/>
              <a:t>localtime.tm_hour</a:t>
            </a:r>
            <a:r>
              <a:rPr lang="en-US" altLang="ko-KR" dirty="0"/>
              <a:t>))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00C0C-53BF-434F-828F-6BAD9878F9A5}"/>
              </a:ext>
            </a:extLst>
          </p:cNvPr>
          <p:cNvSpPr/>
          <p:nvPr/>
        </p:nvSpPr>
        <p:spPr>
          <a:xfrm>
            <a:off x="555981" y="3212976"/>
            <a:ext cx="7776864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if statement</a:t>
            </a:r>
          </a:p>
          <a:p>
            <a:r>
              <a:rPr lang="en-US" altLang="ko-KR" dirty="0"/>
              <a:t>print("\n-- if statement --")</a:t>
            </a:r>
          </a:p>
          <a:p>
            <a:r>
              <a:rPr lang="en-US" altLang="ko-KR" dirty="0"/>
              <a:t>greeting = ""</a:t>
            </a:r>
          </a:p>
          <a:p>
            <a:r>
              <a:rPr lang="en-US" altLang="ko-KR" dirty="0"/>
              <a:t>if(</a:t>
            </a:r>
            <a:r>
              <a:rPr lang="en-US" altLang="ko-KR" dirty="0" err="1"/>
              <a:t>localhour</a:t>
            </a:r>
            <a:r>
              <a:rPr lang="en-US" altLang="ko-KR" dirty="0"/>
              <a:t> &gt;= 6 and </a:t>
            </a:r>
            <a:r>
              <a:rPr lang="en-US" altLang="ko-KR" dirty="0" err="1"/>
              <a:t>localhour</a:t>
            </a:r>
            <a:r>
              <a:rPr lang="en-US" altLang="ko-KR" dirty="0"/>
              <a:t> &lt; 11):</a:t>
            </a:r>
          </a:p>
          <a:p>
            <a:r>
              <a:rPr lang="en-US" altLang="ko-KR" dirty="0"/>
              <a:t>    greeting = "Good Morning" </a:t>
            </a:r>
          </a:p>
          <a:p>
            <a:r>
              <a:rPr lang="en-US" altLang="ko-KR" dirty="0" err="1"/>
              <a:t>elif</a:t>
            </a:r>
            <a:r>
              <a:rPr lang="en-US" altLang="ko-KR" dirty="0"/>
              <a:t>(</a:t>
            </a:r>
            <a:r>
              <a:rPr lang="en-US" altLang="ko-KR" dirty="0" err="1"/>
              <a:t>localhour</a:t>
            </a:r>
            <a:r>
              <a:rPr lang="en-US" altLang="ko-KR" dirty="0"/>
              <a:t> &gt;= 11 and </a:t>
            </a:r>
            <a:r>
              <a:rPr lang="en-US" altLang="ko-KR" dirty="0" err="1"/>
              <a:t>localhour</a:t>
            </a:r>
            <a:r>
              <a:rPr lang="en-US" altLang="ko-KR" dirty="0"/>
              <a:t> &lt; 17):</a:t>
            </a:r>
          </a:p>
          <a:p>
            <a:r>
              <a:rPr lang="en-US" altLang="ko-KR" dirty="0"/>
              <a:t>    greeting = "Good Afternoon" </a:t>
            </a:r>
          </a:p>
          <a:p>
            <a:r>
              <a:rPr lang="en-US" altLang="ko-KR" dirty="0" err="1"/>
              <a:t>elif</a:t>
            </a:r>
            <a:r>
              <a:rPr lang="en-US" altLang="ko-KR" dirty="0"/>
              <a:t>(</a:t>
            </a:r>
            <a:r>
              <a:rPr lang="en-US" altLang="ko-KR" dirty="0" err="1"/>
              <a:t>localhour</a:t>
            </a:r>
            <a:r>
              <a:rPr lang="en-US" altLang="ko-KR" dirty="0"/>
              <a:t> &gt;= 17 and </a:t>
            </a:r>
            <a:r>
              <a:rPr lang="en-US" altLang="ko-KR" dirty="0" err="1"/>
              <a:t>localhour</a:t>
            </a:r>
            <a:r>
              <a:rPr lang="en-US" altLang="ko-KR" dirty="0"/>
              <a:t> &lt;22):</a:t>
            </a:r>
          </a:p>
          <a:p>
            <a:r>
              <a:rPr lang="en-US" altLang="ko-KR" dirty="0"/>
              <a:t>    greeting = "Good Evening" </a:t>
            </a:r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    greeting = "Hello" </a:t>
            </a:r>
          </a:p>
          <a:p>
            <a:r>
              <a:rPr lang="en-US" altLang="ko-KR" dirty="0"/>
              <a:t>print(greeting, type(greeting))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A36ED52-6C39-F74E-81F7-083F1DBD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2. </a:t>
            </a:r>
            <a:r>
              <a:rPr lang="ko-KR" altLang="en-US" spc="0" dirty="0" err="1">
                <a:solidFill>
                  <a:srgbClr val="FFFFFF"/>
                </a:solidFill>
              </a:rPr>
              <a:t>제어문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78C03-3356-5F42-BAC4-E5AA6546BA9D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096F2-3168-5247-8CCB-367174150519}"/>
              </a:ext>
            </a:extLst>
          </p:cNvPr>
          <p:cNvSpPr/>
          <p:nvPr/>
        </p:nvSpPr>
        <p:spPr>
          <a:xfrm>
            <a:off x="555981" y="873001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effectLst/>
              </a:rPr>
              <a:t>조건문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488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39552" y="1472492"/>
            <a:ext cx="7776864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#while statement</a:t>
            </a:r>
          </a:p>
          <a:p>
            <a:r>
              <a:rPr lang="en-US" altLang="ko-KR" dirty="0"/>
              <a:t>print("\n-- while statement --") </a:t>
            </a:r>
          </a:p>
          <a:p>
            <a:r>
              <a:rPr lang="en-US" altLang="ko-KR" dirty="0"/>
              <a:t>count = 0</a:t>
            </a:r>
          </a:p>
          <a:p>
            <a:r>
              <a:rPr lang="en-US" altLang="ko-KR" dirty="0"/>
              <a:t>while(count &lt; 9):</a:t>
            </a:r>
          </a:p>
          <a:p>
            <a:r>
              <a:rPr lang="en-US" altLang="ko-KR" dirty="0"/>
              <a:t>    print ('The count is: ', count, type(count)) </a:t>
            </a:r>
          </a:p>
          <a:p>
            <a:r>
              <a:rPr lang="en-US" altLang="ko-KR" dirty="0"/>
              <a:t>    count = count + 1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C00C0C-53BF-434F-828F-6BAD9878F9A5}"/>
              </a:ext>
            </a:extLst>
          </p:cNvPr>
          <p:cNvSpPr/>
          <p:nvPr/>
        </p:nvSpPr>
        <p:spPr>
          <a:xfrm>
            <a:off x="539552" y="3645024"/>
            <a:ext cx="7776864" cy="26161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for statement</a:t>
            </a:r>
          </a:p>
          <a:p>
            <a:r>
              <a:rPr lang="en-US" altLang="ko-KR" dirty="0"/>
              <a:t>print("\n-- for statement --") </a:t>
            </a:r>
          </a:p>
          <a:p>
            <a:r>
              <a:rPr lang="en-US" altLang="ko-KR" dirty="0"/>
              <a:t>fruits = ['</a:t>
            </a:r>
            <a:r>
              <a:rPr lang="en-US" altLang="ko-KR" dirty="0" err="1"/>
              <a:t>banana','apple','mango</a:t>
            </a:r>
            <a:r>
              <a:rPr lang="en-US" altLang="ko-KR" dirty="0"/>
              <a:t>’]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b="1" dirty="0"/>
              <a:t>for item in fruits:</a:t>
            </a:r>
          </a:p>
          <a:p>
            <a:r>
              <a:rPr lang="en-US" altLang="ko-KR" dirty="0"/>
              <a:t>    print (item, type(item))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idx</a:t>
            </a:r>
            <a:r>
              <a:rPr lang="en-US" altLang="ko-KR" b="1" dirty="0"/>
              <a:t> in range(</a:t>
            </a:r>
            <a:r>
              <a:rPr lang="en-US" altLang="ko-KR" b="1" dirty="0" err="1"/>
              <a:t>len</a:t>
            </a:r>
            <a:r>
              <a:rPr lang="en-US" altLang="ko-KR" b="1" dirty="0"/>
              <a:t>(fruits)):</a:t>
            </a:r>
          </a:p>
          <a:p>
            <a:r>
              <a:rPr lang="en-US" altLang="ko-KR" dirty="0"/>
              <a:t>     print (</a:t>
            </a:r>
            <a:r>
              <a:rPr lang="en-US" altLang="ko-KR" dirty="0" err="1"/>
              <a:t>idx</a:t>
            </a:r>
            <a:r>
              <a:rPr lang="en-US" altLang="ko-KR" dirty="0"/>
              <a:t>, "-", fruits[</a:t>
            </a:r>
            <a:r>
              <a:rPr lang="en-US" altLang="ko-KR" dirty="0" err="1"/>
              <a:t>idx</a:t>
            </a:r>
            <a:r>
              <a:rPr lang="en-US" altLang="ko-KR" dirty="0"/>
              <a:t>])</a:t>
            </a: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798B843-06ED-4C4D-9A1C-AA858125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2. </a:t>
            </a:r>
            <a:r>
              <a:rPr lang="ko-KR" altLang="en-US" spc="0" dirty="0" err="1">
                <a:solidFill>
                  <a:srgbClr val="FFFFFF"/>
                </a:solidFill>
              </a:rPr>
              <a:t>제어문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D9753-0594-D343-992B-3F68629CC267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48FE67-AD13-FE4E-B625-5117B90BD378}"/>
              </a:ext>
            </a:extLst>
          </p:cNvPr>
          <p:cNvSpPr/>
          <p:nvPr/>
        </p:nvSpPr>
        <p:spPr>
          <a:xfrm>
            <a:off x="552533" y="867777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/>
              <a:t>반복문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426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467544" y="1052736"/>
            <a:ext cx="7776864" cy="5509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sayHello</a:t>
            </a:r>
            <a:r>
              <a:rPr lang="en-US" altLang="ko-KR" sz="1600" b="1" dirty="0"/>
              <a:t>(name):</a:t>
            </a:r>
          </a:p>
          <a:p>
            <a:r>
              <a:rPr lang="en-US" altLang="ko-KR" sz="1600" dirty="0"/>
              <a:t>    greeting = "Hello " + name + "." </a:t>
            </a:r>
          </a:p>
          <a:p>
            <a:r>
              <a:rPr lang="en-US" altLang="ko-KR" sz="1600" dirty="0"/>
              <a:t>    return greeting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noReturn</a:t>
            </a:r>
            <a:r>
              <a:rPr lang="en-US" altLang="ko-KR" sz="1600" b="1" dirty="0"/>
              <a:t>():</a:t>
            </a:r>
          </a:p>
          <a:p>
            <a:r>
              <a:rPr lang="en-US" altLang="ko-KR" sz="1600" dirty="0"/>
              <a:t>    print("This function doesn't have return.")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keywordArgs</a:t>
            </a:r>
            <a:r>
              <a:rPr lang="en-US" altLang="ko-KR" sz="1600" b="1" dirty="0"/>
              <a:t>(name, age):</a:t>
            </a:r>
          </a:p>
          <a:p>
            <a:r>
              <a:rPr lang="en-US" altLang="ko-KR" sz="1600" dirty="0"/>
              <a:t>    print("Hello! I'm", name + ",", age, "years old.")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defaultArgs</a:t>
            </a:r>
            <a:r>
              <a:rPr lang="en-US" altLang="ko-KR" sz="1600" b="1" dirty="0"/>
              <a:t>(name, age, nationality="</a:t>
            </a:r>
            <a:r>
              <a:rPr lang="en-US" altLang="ko-KR" sz="1600" b="1" dirty="0" err="1"/>
              <a:t>korean</a:t>
            </a:r>
            <a:r>
              <a:rPr lang="en-US" altLang="ko-KR" sz="1600" b="1" dirty="0"/>
              <a:t>"):</a:t>
            </a:r>
          </a:p>
          <a:p>
            <a:r>
              <a:rPr lang="en-US" altLang="ko-KR" sz="1600" dirty="0"/>
              <a:t>    print("Hello! I'm", name + ",", age, "years old. I'm a", nationality)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def </a:t>
            </a:r>
            <a:r>
              <a:rPr lang="en-US" altLang="ko-KR" sz="1600" b="1" dirty="0" err="1"/>
              <a:t>variableLengthArgs</a:t>
            </a:r>
            <a:r>
              <a:rPr lang="en-US" altLang="ko-KR" sz="1600" b="1" dirty="0"/>
              <a:t>(sentence, *</a:t>
            </a:r>
            <a:r>
              <a:rPr lang="en-US" altLang="ko-KR" sz="1600" b="1" dirty="0" err="1"/>
              <a:t>args</a:t>
            </a:r>
            <a:r>
              <a:rPr lang="en-US" altLang="ko-KR" sz="1600" b="1" dirty="0"/>
              <a:t>): </a:t>
            </a:r>
          </a:p>
          <a:p>
            <a:r>
              <a:rPr lang="en-US" altLang="ko-KR" sz="1600" dirty="0"/>
              <a:t>    for 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in range(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)):</a:t>
            </a:r>
          </a:p>
          <a:p>
            <a:r>
              <a:rPr lang="en-US" altLang="ko-KR" sz="1600" dirty="0"/>
              <a:t>        if (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== 0):</a:t>
            </a:r>
          </a:p>
          <a:p>
            <a:r>
              <a:rPr lang="en-US" altLang="ko-KR" sz="1600" dirty="0"/>
              <a:t>            sentence = sentence + "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elif</a:t>
            </a:r>
            <a:r>
              <a:rPr lang="en-US" altLang="ko-KR" sz="1600" dirty="0"/>
              <a:t> (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&lt;= 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)-2):</a:t>
            </a:r>
          </a:p>
          <a:p>
            <a:r>
              <a:rPr lang="en-US" altLang="ko-KR" sz="1600" dirty="0"/>
              <a:t>            sentence = sentence + ",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</a:t>
            </a:r>
          </a:p>
          <a:p>
            <a:r>
              <a:rPr lang="en-US" altLang="ko-KR" sz="1600" dirty="0"/>
              <a:t>        else:</a:t>
            </a:r>
          </a:p>
          <a:p>
            <a:r>
              <a:rPr lang="en-US" altLang="ko-KR" sz="1600" dirty="0"/>
              <a:t>            sentence = sentence + " and " +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] + ".”</a:t>
            </a:r>
          </a:p>
          <a:p>
            <a:r>
              <a:rPr lang="ko-KR" altLang="en-US" sz="1600" dirty="0"/>
              <a:t>     </a:t>
            </a:r>
            <a:r>
              <a:rPr lang="en-US" altLang="ko-KR" sz="1600" dirty="0"/>
              <a:t>print(sentence)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A031A36-D04C-474F-882A-D96680E6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3. </a:t>
            </a:r>
            <a:r>
              <a:rPr lang="ko-KR" altLang="en-US" spc="0" dirty="0">
                <a:solidFill>
                  <a:srgbClr val="FFFFFF"/>
                </a:solidFill>
              </a:rPr>
              <a:t>함수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3FB75-0C7A-2540-8B90-E7285316B017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93475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39552" y="1277592"/>
            <a:ext cx="7776864" cy="36933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def </a:t>
            </a:r>
            <a:r>
              <a:rPr lang="en-US" altLang="ko-KR" b="1" dirty="0" err="1"/>
              <a:t>returnTuples</a:t>
            </a:r>
            <a:r>
              <a:rPr lang="en-US" altLang="ko-KR" b="1" dirty="0"/>
              <a:t>(): </a:t>
            </a:r>
          </a:p>
          <a:p>
            <a:r>
              <a:rPr lang="en-US" altLang="ko-KR" dirty="0"/>
              <a:t>    cust1 = "Cass"</a:t>
            </a:r>
          </a:p>
          <a:p>
            <a:r>
              <a:rPr lang="en-US" altLang="ko-KR" dirty="0"/>
              <a:t>    cust2 = "Singha" </a:t>
            </a:r>
          </a:p>
          <a:p>
            <a:r>
              <a:rPr lang="en-US" altLang="ko-KR" dirty="0"/>
              <a:t>    return cust1, cust2</a:t>
            </a:r>
          </a:p>
          <a:p>
            <a:endParaRPr lang="en-US" altLang="ko-KR" dirty="0"/>
          </a:p>
          <a:p>
            <a:r>
              <a:rPr lang="en-US" altLang="ko-KR" b="1" dirty="0"/>
              <a:t>if __name__ == "__main__":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sayHello</a:t>
            </a:r>
            <a:r>
              <a:rPr lang="en-US" altLang="ko-KR" dirty="0"/>
              <a:t>('Python'))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noReturn</a:t>
            </a:r>
            <a:r>
              <a:rPr lang="en-US" altLang="ko-KR" dirty="0"/>
              <a:t>()   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keywordArgs</a:t>
            </a:r>
            <a:r>
              <a:rPr lang="en-US" altLang="ko-KR" dirty="0"/>
              <a:t>(age="28", name="Singha")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defaultArgs</a:t>
            </a:r>
            <a:r>
              <a:rPr lang="en-US" altLang="ko-KR" dirty="0"/>
              <a:t>("Cass", "29")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variableLengthArgs</a:t>
            </a:r>
            <a:r>
              <a:rPr lang="en-US" altLang="ko-KR" dirty="0"/>
              <a:t>("My hobbies are", "soccer", </a:t>
            </a:r>
            <a:br>
              <a:rPr lang="en-US" altLang="ko-KR" dirty="0"/>
            </a:br>
            <a:r>
              <a:rPr lang="ko-KR" altLang="en-US" dirty="0"/>
              <a:t>                               </a:t>
            </a:r>
            <a:r>
              <a:rPr lang="en-US" altLang="ko-KR" dirty="0"/>
              <a:t>"horse riding", "travelling")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variableLengthArgs</a:t>
            </a:r>
            <a:r>
              <a:rPr lang="en-US" altLang="ko-KR" dirty="0"/>
              <a:t>("I've been to", "China", "Vietnam", "U.S.A", "India")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63CA586-D068-A040-9079-1FF37250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>
                <a:solidFill>
                  <a:srgbClr val="FFFFFF"/>
                </a:solidFill>
              </a:rPr>
              <a:t>3. </a:t>
            </a:r>
            <a:r>
              <a:rPr lang="ko-KR" altLang="en-US" spc="0" dirty="0">
                <a:solidFill>
                  <a:srgbClr val="FFFFFF"/>
                </a:solidFill>
              </a:rPr>
              <a:t>함수</a:t>
            </a:r>
            <a:endParaRPr lang="ko-KR" altLang="en-US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BFB4C-E04F-A04D-ADDC-F286406A2E65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80627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25353" y="1052736"/>
            <a:ext cx="7776864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/>
              <a:t>표준 라이브러리</a:t>
            </a:r>
          </a:p>
          <a:p>
            <a:r>
              <a:rPr lang="en-US" altLang="ko-KR" dirty="0"/>
              <a:t>import sys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pickle</a:t>
            </a:r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import calendar</a:t>
            </a:r>
          </a:p>
          <a:p>
            <a:r>
              <a:rPr lang="en-US" altLang="ko-KR" dirty="0"/>
              <a:t>import random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F4B9A5-2FA0-C94F-84F6-2B89D082255B}"/>
              </a:ext>
            </a:extLst>
          </p:cNvPr>
          <p:cNvSpPr/>
          <p:nvPr/>
        </p:nvSpPr>
        <p:spPr>
          <a:xfrm>
            <a:off x="525353" y="3444101"/>
            <a:ext cx="7776864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sys - Path </a:t>
            </a:r>
            <a:r>
              <a:rPr lang="ko-KR" altLang="en-US" b="1" dirty="0"/>
              <a:t>경로 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sys.path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b="1" dirty="0"/>
              <a:t># </a:t>
            </a:r>
            <a:r>
              <a:rPr lang="en-US" altLang="ko-KR" b="1" dirty="0" err="1"/>
              <a:t>os</a:t>
            </a:r>
            <a:r>
              <a:rPr lang="en-US" altLang="ko-KR" b="1" dirty="0"/>
              <a:t>- Directory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os.pardir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os.getcwd</a:t>
            </a:r>
            <a:r>
              <a:rPr lang="en-US" altLang="ko-KR" dirty="0"/>
              <a:t>())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B8C42-D726-1B48-A7A8-63C710370B43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33991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spc="0" dirty="0" err="1">
                <a:solidFill>
                  <a:srgbClr val="FFFFFF"/>
                </a:solidFill>
              </a:rPr>
              <a:t>파이썬</a:t>
            </a:r>
            <a:r>
              <a:rPr lang="ko-KR" altLang="en-US" sz="1800" spc="0" dirty="0">
                <a:solidFill>
                  <a:srgbClr val="FFFFFF"/>
                </a:solidFill>
              </a:rPr>
              <a:t> 및 데이터 분석 이해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2400" b="1" dirty="0"/>
              <a:t>Contents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2000" dirty="0"/>
              <a:t>데이터 분석 개요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2000" dirty="0" err="1"/>
              <a:t>파이썬</a:t>
            </a:r>
            <a:r>
              <a:rPr lang="ko-KR" altLang="en-US" sz="2000" dirty="0"/>
              <a:t> 언어에 대한 이해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/>
              <a:t>Numpy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/>
              <a:t>Pandas </a:t>
            </a:r>
            <a:r>
              <a:rPr lang="ko-KR" altLang="en-US" sz="2000" dirty="0"/>
              <a:t>패키지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/>
              <a:t>Matplotlib </a:t>
            </a:r>
            <a:r>
              <a:rPr lang="ko-KR" altLang="en-US" sz="2000" dirty="0"/>
              <a:t>패키지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/>
              <a:t>Tensorflow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2000" dirty="0" err="1"/>
              <a:t>Keras</a:t>
            </a: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endParaRPr lang="en-US" altLang="ko-KR" sz="2000" dirty="0"/>
          </a:p>
          <a:p>
            <a:pPr marL="609600" lvl="1" indent="-342900">
              <a:buFont typeface="+mj-lt"/>
              <a:buAutoNum type="arabicPeriod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71740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9268" y="980728"/>
            <a:ext cx="8405463" cy="55326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# pickle - </a:t>
            </a:r>
            <a:r>
              <a:rPr lang="ko-KR" altLang="en-US" b="1" dirty="0"/>
              <a:t>객체의 형태를 유지하면서 파일에 저장하고 </a:t>
            </a:r>
            <a:r>
              <a:rPr lang="ko-KR" altLang="en-US" b="1" dirty="0" err="1"/>
              <a:t>불러올수</a:t>
            </a:r>
            <a:r>
              <a:rPr lang="ko-KR" altLang="en-US" b="1" dirty="0"/>
              <a:t> 있게 하는 객체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 = open("../data/pickletest.txt","</a:t>
            </a:r>
            <a:r>
              <a:rPr lang="en-US" altLang="ko-KR" dirty="0" err="1"/>
              <a:t>wb</a:t>
            </a:r>
            <a:r>
              <a:rPr lang="en-US" altLang="ko-KR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{'company':'SK','location':'</a:t>
            </a:r>
            <a:r>
              <a:rPr lang="en-US" altLang="ko-KR" dirty="0" err="1"/>
              <a:t>Seongnam</a:t>
            </a:r>
            <a:r>
              <a:rPr lang="en-US" altLang="ko-KR" dirty="0"/>
              <a:t>','</a:t>
            </a:r>
            <a:r>
              <a:rPr lang="en-US" altLang="ko-KR" dirty="0" err="1"/>
              <a:t>slogan':'Creative</a:t>
            </a:r>
            <a:r>
              <a:rPr lang="en-US" altLang="ko-KR" dirty="0"/>
              <a:t> ICT Factory'} 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pickle.dump</a:t>
            </a:r>
            <a:r>
              <a:rPr lang="en-US" altLang="ko-KR" dirty="0"/>
              <a:t>(</a:t>
            </a:r>
            <a:r>
              <a:rPr lang="en-US" altLang="ko-KR" dirty="0" err="1"/>
              <a:t>data,f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f.close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dirty="0"/>
              <a:t>f = open("../data/</a:t>
            </a:r>
            <a:r>
              <a:rPr lang="en-US" altLang="ko-KR" dirty="0" err="1"/>
              <a:t>pickletest.txt</a:t>
            </a:r>
            <a:r>
              <a:rPr lang="en-US" altLang="ko-KR" dirty="0"/>
              <a:t>", "</a:t>
            </a:r>
            <a:r>
              <a:rPr lang="en-US" altLang="ko-KR" dirty="0" err="1"/>
              <a:t>rb</a:t>
            </a:r>
            <a:r>
              <a:rPr lang="en-US" altLang="ko-KR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</a:t>
            </a:r>
            <a:r>
              <a:rPr lang="en-US" altLang="ko-KR" dirty="0" err="1"/>
              <a:t>pickle.load</a:t>
            </a:r>
            <a:r>
              <a:rPr lang="en-US" altLang="ko-KR" dirty="0"/>
              <a:t>(f)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print(data)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r>
              <a:rPr lang="en-US" altLang="ko-KR" b="1" dirty="0"/>
              <a:t># time - Date and time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time.time</a:t>
            </a:r>
            <a:r>
              <a:rPr lang="en-US" altLang="ko-KR" dirty="0"/>
              <a:t>())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time.strftime</a:t>
            </a:r>
            <a:r>
              <a:rPr lang="en-US" altLang="ko-KR" dirty="0"/>
              <a:t>('%</a:t>
            </a:r>
            <a:r>
              <a:rPr lang="en-US" altLang="ko-KR" dirty="0" err="1"/>
              <a:t>Y.%m.%d</a:t>
            </a:r>
            <a:r>
              <a:rPr lang="en-US" altLang="ko-KR" dirty="0"/>
              <a:t> %X',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F54FED2-0E19-CA4A-A9D7-60A31A7A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1B6BF-98E8-9D48-A2FD-83D0AB28E63F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4080386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9268" y="1196752"/>
            <a:ext cx="8405463" cy="45690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# calendar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localtime</a:t>
            </a:r>
            <a:r>
              <a:rPr lang="en-US" altLang="ko-KR" dirty="0"/>
              <a:t> = </a:t>
            </a:r>
            <a:r>
              <a:rPr lang="en-US" altLang="ko-KR" dirty="0" err="1"/>
              <a:t>time.localtime</a:t>
            </a:r>
            <a:r>
              <a:rPr lang="en-US" altLang="ko-KR" dirty="0"/>
              <a:t>(</a:t>
            </a:r>
            <a:r>
              <a:rPr lang="en-US" altLang="ko-KR" dirty="0" err="1"/>
              <a:t>time.time</a:t>
            </a:r>
            <a:r>
              <a:rPr lang="en-US" altLang="ko-KR" dirty="0"/>
              <a:t>())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calendar.prmonth</a:t>
            </a:r>
            <a:r>
              <a:rPr lang="en-US" altLang="ko-KR" dirty="0"/>
              <a:t>(</a:t>
            </a:r>
            <a:r>
              <a:rPr lang="en-US" altLang="ko-KR" dirty="0" err="1"/>
              <a:t>localtime.tm_year</a:t>
            </a:r>
            <a:r>
              <a:rPr lang="en-US" altLang="ko-KR" dirty="0"/>
              <a:t>, </a:t>
            </a:r>
            <a:r>
              <a:rPr lang="en-US" altLang="ko-KR" dirty="0" err="1"/>
              <a:t>localtime.tm_mon</a:t>
            </a:r>
            <a:r>
              <a:rPr lang="en-US" altLang="ko-KR" dirty="0"/>
              <a:t>))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# random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random.random</a:t>
            </a:r>
            <a:r>
              <a:rPr lang="en-US" altLang="ko-KR" dirty="0"/>
              <a:t>())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</a:t>
            </a:r>
            <a:r>
              <a:rPr lang="en-US" altLang="ko-KR" dirty="0" err="1"/>
              <a:t>random.randint</a:t>
            </a:r>
            <a:r>
              <a:rPr lang="en-US" altLang="ko-KR" dirty="0"/>
              <a:t>(1,100))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data = [1,2,3,4,5]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random.shuffle</a:t>
            </a:r>
            <a:r>
              <a:rPr lang="en-US" altLang="ko-KR" dirty="0"/>
              <a:t>(data)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print(data)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A529F0F-7D4A-4B48-8A42-5EB38C11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4.</a:t>
            </a:r>
            <a:r>
              <a:rPr lang="en-US" altLang="ko-KR" dirty="0"/>
              <a:t> </a:t>
            </a:r>
            <a:r>
              <a:rPr lang="ko-KR" altLang="en-US" dirty="0"/>
              <a:t>표준 라이브러리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E5DAE-EB51-5047-955D-AB29A58C83DB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1826368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5.</a:t>
            </a:r>
            <a:r>
              <a:rPr lang="en-US" altLang="ko-KR" dirty="0"/>
              <a:t> </a:t>
            </a:r>
            <a:r>
              <a:rPr lang="ko-KR" altLang="en-US" dirty="0"/>
              <a:t>파일 처리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9268" y="980728"/>
            <a:ext cx="8405463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'''</a:t>
            </a:r>
          </a:p>
          <a:p>
            <a:r>
              <a:rPr lang="ko-KR" altLang="en-US" sz="1600" dirty="0" err="1"/>
              <a:t>파일열기</a:t>
            </a:r>
            <a:r>
              <a:rPr lang="ko-KR" altLang="en-US" sz="1600" dirty="0"/>
              <a:t> </a:t>
            </a:r>
            <a:r>
              <a:rPr lang="en-US" altLang="ko-KR" sz="1600" dirty="0"/>
              <a:t>open(filename, mode)</a:t>
            </a:r>
          </a:p>
          <a:p>
            <a:r>
              <a:rPr lang="en-US" altLang="ko-KR" sz="1600" dirty="0"/>
              <a:t> mode : r-read, w-write ,a-append, b-binary</a:t>
            </a:r>
          </a:p>
          <a:p>
            <a:r>
              <a:rPr lang="en-US" altLang="ko-KR" sz="1600" dirty="0"/>
              <a:t>'’’</a:t>
            </a:r>
          </a:p>
          <a:p>
            <a:r>
              <a:rPr lang="en-US" altLang="ko-KR" sz="1600" dirty="0"/>
              <a:t>f = open("../data/</a:t>
            </a:r>
            <a:r>
              <a:rPr lang="en-US" altLang="ko-KR" sz="1600" dirty="0" err="1"/>
              <a:t>newfile.txt","w</a:t>
            </a:r>
            <a:r>
              <a:rPr lang="en-US" altLang="ko-KR" sz="1600" dirty="0"/>
              <a:t>") </a:t>
            </a:r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 in range(1, 6):</a:t>
            </a:r>
          </a:p>
          <a:p>
            <a:r>
              <a:rPr lang="en-US" altLang="ko-KR" sz="1600" dirty="0"/>
              <a:t>    data = "%d</a:t>
            </a:r>
            <a:r>
              <a:rPr lang="ko-KR" altLang="en-US" sz="1600" dirty="0"/>
              <a:t>번째 줄입니다</a:t>
            </a:r>
            <a:r>
              <a:rPr lang="en-US" altLang="ko-KR" sz="1600" dirty="0"/>
              <a:t>.\n" % </a:t>
            </a:r>
            <a:r>
              <a:rPr lang="en-US" altLang="ko-KR" sz="1600" dirty="0" err="1"/>
              <a:t>idx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f.write</a:t>
            </a:r>
            <a:r>
              <a:rPr lang="en-US" altLang="ko-KR" sz="1600" dirty="0"/>
              <a:t>(data)</a:t>
            </a:r>
          </a:p>
          <a:p>
            <a:r>
              <a:rPr lang="en-US" altLang="ko-KR" sz="1600" dirty="0" err="1"/>
              <a:t>f.close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dirty="0"/>
              <a:t>f = open("../data/</a:t>
            </a:r>
            <a:r>
              <a:rPr lang="en-US" altLang="ko-KR" sz="1600" dirty="0" err="1"/>
              <a:t>newfile.txt","r</a:t>
            </a:r>
            <a:r>
              <a:rPr lang="en-US" altLang="ko-KR" sz="1600" dirty="0"/>
              <a:t>") </a:t>
            </a:r>
          </a:p>
          <a:p>
            <a:r>
              <a:rPr lang="en-US" altLang="ko-KR" sz="1600" dirty="0"/>
              <a:t>data = </a:t>
            </a:r>
            <a:r>
              <a:rPr lang="en-US" altLang="ko-KR" sz="1600" dirty="0" err="1"/>
              <a:t>f.read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print(data)</a:t>
            </a:r>
          </a:p>
          <a:p>
            <a:r>
              <a:rPr lang="en-US" altLang="ko-KR" sz="1600" dirty="0" err="1"/>
              <a:t>f.close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dirty="0"/>
              <a:t>'''</a:t>
            </a:r>
          </a:p>
          <a:p>
            <a:r>
              <a:rPr lang="en-US" altLang="ko-KR" sz="1600" dirty="0"/>
              <a:t>with</a:t>
            </a:r>
            <a:r>
              <a:rPr lang="ko-KR" altLang="en-US" sz="1600" dirty="0"/>
              <a:t>문을 이용해서 </a:t>
            </a:r>
            <a:r>
              <a:rPr lang="ko-KR" altLang="en-US" sz="1600" dirty="0" err="1"/>
              <a:t>파일열기</a:t>
            </a:r>
            <a:endParaRPr lang="ko-KR" altLang="en-US" sz="1600" dirty="0"/>
          </a:p>
          <a:p>
            <a:r>
              <a:rPr lang="en-US" altLang="ko-KR" sz="1600" dirty="0"/>
              <a:t>with block</a:t>
            </a:r>
            <a:r>
              <a:rPr lang="ko-KR" altLang="en-US" sz="1600" dirty="0"/>
              <a:t>을 벗어나면 </a:t>
            </a:r>
            <a:r>
              <a:rPr lang="ko-KR" altLang="en-US" sz="1600" dirty="0" err="1"/>
              <a:t>파일객체는</a:t>
            </a:r>
            <a:r>
              <a:rPr lang="ko-KR" altLang="en-US" sz="1600" dirty="0"/>
              <a:t> 자동 </a:t>
            </a:r>
            <a:r>
              <a:rPr lang="en-US" altLang="ko-KR" sz="1600" dirty="0"/>
              <a:t>Close '''</a:t>
            </a:r>
          </a:p>
          <a:p>
            <a:r>
              <a:rPr lang="en-US" altLang="ko-KR" sz="1600" dirty="0"/>
              <a:t>with open("../data/</a:t>
            </a:r>
            <a:r>
              <a:rPr lang="en-US" altLang="ko-KR" sz="1600" dirty="0" err="1"/>
              <a:t>newfile.txt","r</a:t>
            </a:r>
            <a:r>
              <a:rPr lang="en-US" altLang="ko-KR" sz="1600" dirty="0"/>
              <a:t>") as f: </a:t>
            </a:r>
          </a:p>
          <a:p>
            <a:r>
              <a:rPr lang="en-US" altLang="ko-KR" sz="1600" dirty="0"/>
              <a:t>    </a:t>
            </a:r>
            <a:r>
              <a:rPr lang="en-US" altLang="ko-KR" sz="1600" dirty="0" err="1"/>
              <a:t>f.read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print(data)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7B704-ADEA-624B-B1ED-1BD405847B8B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720442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6.</a:t>
            </a:r>
            <a:r>
              <a:rPr lang="en-US" altLang="ko-KR" dirty="0"/>
              <a:t> </a:t>
            </a:r>
            <a:r>
              <a:rPr lang="ko-KR" altLang="en-US" dirty="0"/>
              <a:t>패키지 사용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13284" y="1111309"/>
            <a:ext cx="8117431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 '''</a:t>
            </a:r>
          </a:p>
          <a:p>
            <a:r>
              <a:rPr lang="en-US" altLang="ko-KR" sz="1600" dirty="0"/>
              <a:t>import (</a:t>
            </a:r>
            <a:r>
              <a:rPr lang="ko-KR" altLang="en-US" sz="1600" dirty="0" err="1"/>
              <a:t>패키지이름</a:t>
            </a:r>
            <a:r>
              <a:rPr lang="en-US" altLang="ko-KR" sz="1600" dirty="0"/>
              <a:t>).</a:t>
            </a:r>
            <a:r>
              <a:rPr lang="ko-KR" altLang="en-US" sz="1600" dirty="0" err="1"/>
              <a:t>모듈이름</a:t>
            </a:r>
            <a:endParaRPr lang="ko-KR" altLang="en-US" sz="1600" dirty="0"/>
          </a:p>
          <a:p>
            <a:r>
              <a:rPr lang="en-US" altLang="ko-KR" sz="1600" dirty="0"/>
              <a:t>from (</a:t>
            </a:r>
            <a:r>
              <a:rPr lang="ko-KR" altLang="en-US" sz="1600" dirty="0" err="1"/>
              <a:t>패키지이름</a:t>
            </a:r>
            <a:r>
              <a:rPr lang="en-US" altLang="ko-KR" sz="1600" dirty="0"/>
              <a:t>).</a:t>
            </a:r>
            <a:r>
              <a:rPr lang="ko-KR" altLang="en-US" sz="1600" dirty="0" err="1"/>
              <a:t>모듈이름</a:t>
            </a:r>
            <a:r>
              <a:rPr lang="ko-KR" altLang="en-US" sz="1600" dirty="0"/>
              <a:t> </a:t>
            </a:r>
            <a:r>
              <a:rPr lang="en-US" altLang="ko-KR" sz="1600" dirty="0"/>
              <a:t>import </a:t>
            </a:r>
            <a:r>
              <a:rPr lang="ko-KR" altLang="en-US" sz="1600" dirty="0" err="1"/>
              <a:t>모듈함수</a:t>
            </a:r>
            <a:endParaRPr lang="ko-KR" altLang="en-US" sz="1600" dirty="0"/>
          </a:p>
          <a:p>
            <a:r>
              <a:rPr lang="en-US" altLang="ko-KR" sz="1600" dirty="0"/>
              <a:t>'''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Mypkg.myfunc</a:t>
            </a:r>
            <a:r>
              <a:rPr lang="en-US" altLang="ko-KR" sz="1600" dirty="0"/>
              <a:t> as mf </a:t>
            </a:r>
          </a:p>
          <a:p>
            <a:r>
              <a:rPr lang="en-US" altLang="ko-KR" sz="1600" dirty="0"/>
              <a:t>from </a:t>
            </a:r>
            <a:r>
              <a:rPr lang="en-US" altLang="ko-KR" sz="1600" dirty="0" err="1"/>
              <a:t>Mypkg.myfunc</a:t>
            </a:r>
            <a:r>
              <a:rPr lang="en-US" altLang="ko-KR" sz="1600" dirty="0"/>
              <a:t> import </a:t>
            </a:r>
            <a:r>
              <a:rPr lang="en-US" altLang="ko-KR" sz="1600" dirty="0" err="1"/>
              <a:t>noReturn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print("-- </a:t>
            </a:r>
            <a:r>
              <a:rPr lang="en-US" altLang="ko-KR" sz="1600" dirty="0" err="1"/>
              <a:t>mymodule.py</a:t>
            </a:r>
            <a:r>
              <a:rPr lang="en-US" altLang="ko-KR" sz="1600" dirty="0"/>
              <a:t> --") 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mf.sayHello</a:t>
            </a:r>
            <a:r>
              <a:rPr lang="en-US" altLang="ko-KR" sz="1600" dirty="0"/>
              <a:t>("Tiger")) </a:t>
            </a:r>
          </a:p>
          <a:p>
            <a:r>
              <a:rPr lang="en-US" altLang="ko-KR" sz="1600" dirty="0" err="1"/>
              <a:t>noReturn</a:t>
            </a:r>
            <a:r>
              <a:rPr lang="en-US" altLang="ko-KR" sz="1600" dirty="0"/>
              <a:t>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73669D-79FC-6840-ADDA-BC5740DB1732}"/>
              </a:ext>
            </a:extLst>
          </p:cNvPr>
          <p:cNvSpPr/>
          <p:nvPr/>
        </p:nvSpPr>
        <p:spPr>
          <a:xfrm>
            <a:off x="533669" y="4149080"/>
            <a:ext cx="8142787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패키지 생성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패키지 디렉토리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empty </a:t>
            </a:r>
            <a:r>
              <a:rPr lang="ko-KR" altLang="en-US" dirty="0"/>
              <a:t>파일 생성 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추가 프로그램 생성 </a:t>
            </a:r>
            <a:endParaRPr lang="en-US" altLang="ko-KR" dirty="0"/>
          </a:p>
          <a:p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B4C47-9A50-CA4F-9D17-2325CF86D566}"/>
              </a:ext>
            </a:extLst>
          </p:cNvPr>
          <p:cNvSpPr txBox="1"/>
          <p:nvPr/>
        </p:nvSpPr>
        <p:spPr>
          <a:xfrm>
            <a:off x="5615000" y="246354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3779114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47463" y="980728"/>
            <a:ext cx="8405463" cy="47705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class Calculator:</a:t>
            </a:r>
          </a:p>
          <a:p>
            <a:r>
              <a:rPr lang="en-US" altLang="ko-KR" sz="1600" dirty="0"/>
              <a:t>    def __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__(self, first, second): 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= first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self.second</a:t>
            </a:r>
            <a:r>
              <a:rPr lang="en-US" altLang="ko-KR" sz="1600" dirty="0"/>
              <a:t> = second</a:t>
            </a:r>
          </a:p>
          <a:p>
            <a:r>
              <a:rPr lang="en-US" altLang="ko-KR" sz="1600" dirty="0"/>
              <a:t>        </a:t>
            </a:r>
          </a:p>
          <a:p>
            <a:r>
              <a:rPr lang="en-US" altLang="ko-KR" sz="1600" dirty="0"/>
              <a:t>    def plus(self):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+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minus(self):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-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multiply(self):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*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    def divide(self):</a:t>
            </a:r>
          </a:p>
          <a:p>
            <a:r>
              <a:rPr lang="en-US" altLang="ko-KR" sz="1600" dirty="0"/>
              <a:t>        return </a:t>
            </a:r>
            <a:r>
              <a:rPr lang="en-US" altLang="ko-KR" sz="1600" dirty="0" err="1"/>
              <a:t>self.first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self.second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c = Calculator(3, 4)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c.plus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c.minus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c.multiply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c.divide</a:t>
            </a:r>
            <a:r>
              <a:rPr lang="en-US" altLang="ko-KR" sz="1600" dirty="0"/>
              <a:t>())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993664D-3C74-6E44-A55C-FC90701F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504056"/>
          </a:xfrm>
        </p:spPr>
        <p:txBody>
          <a:bodyPr/>
          <a:lstStyle/>
          <a:p>
            <a:r>
              <a:rPr lang="en-US" altLang="ko-KR" spc="0" dirty="0"/>
              <a:t>7.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65555-DB01-2A4B-838B-12094AE28376}"/>
              </a:ext>
            </a:extLst>
          </p:cNvPr>
          <p:cNvSpPr txBox="1"/>
          <p:nvPr/>
        </p:nvSpPr>
        <p:spPr>
          <a:xfrm>
            <a:off x="5615000" y="246354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427498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03.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Numpy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131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1. </a:t>
            </a:r>
            <a:r>
              <a:rPr lang="en-US" altLang="ko-KR" dirty="0"/>
              <a:t> </a:t>
            </a:r>
            <a:r>
              <a:rPr lang="en-US" altLang="ko-KR" spc="-150" dirty="0" err="1">
                <a:solidFill>
                  <a:srgbClr val="FFFFFF"/>
                </a:solidFill>
              </a:rPr>
              <a:t>Numpy</a:t>
            </a:r>
            <a:r>
              <a:rPr lang="en-US" altLang="ko-KR" spc="-150" dirty="0">
                <a:solidFill>
                  <a:srgbClr val="FFFFFF"/>
                </a:solidFill>
              </a:rPr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개요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9A027-BF2C-4AD0-840D-58DC157FE1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0678" y="696664"/>
            <a:ext cx="8568952" cy="568466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altLang="ko-KR" sz="1800" dirty="0" err="1"/>
              <a:t>Numpy</a:t>
            </a:r>
            <a:r>
              <a:rPr lang="en-US" altLang="ko-KR" sz="1800" dirty="0"/>
              <a:t> (</a:t>
            </a:r>
            <a:r>
              <a:rPr lang="ko-KR" altLang="en-US" sz="1800" dirty="0" err="1"/>
              <a:t>넘파이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/>
              <a:t>주로 다차원 배열이나 행렬과 수학 함수 지원</a:t>
            </a:r>
            <a:endParaRPr lang="en-US" altLang="ko-KR" sz="135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 err="1"/>
              <a:t>벡터화</a:t>
            </a:r>
            <a:r>
              <a:rPr lang="ko-KR" altLang="en-US" sz="1350" dirty="0"/>
              <a:t> 연산</a:t>
            </a:r>
            <a:r>
              <a:rPr lang="en-US" altLang="ko-KR" sz="1350" dirty="0"/>
              <a:t>(vectorized operation)</a:t>
            </a:r>
            <a:r>
              <a:rPr lang="ko-KR" altLang="en-US" sz="1350" b="0" dirty="0"/>
              <a:t>을 이용하여 간단한 코드로도 복잡한 선형 대수 연산을 수행</a:t>
            </a:r>
            <a:endParaRPr lang="en-US" altLang="ko-KR" sz="1350" b="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ko-KR" altLang="en-US" sz="1350" dirty="0"/>
              <a:t>배열 인덱싱</a:t>
            </a:r>
            <a:r>
              <a:rPr lang="en-US" altLang="ko-KR" sz="1350" dirty="0"/>
              <a:t>(array indexing)</a:t>
            </a:r>
            <a:r>
              <a:rPr lang="ko-KR" altLang="en-US" sz="1350" b="0" dirty="0"/>
              <a:t>을 사용한 질의</a:t>
            </a:r>
            <a:r>
              <a:rPr lang="en-US" altLang="ko-KR" sz="1350" b="0" dirty="0"/>
              <a:t>(Query) </a:t>
            </a:r>
            <a:r>
              <a:rPr lang="ko-KR" altLang="en-US" sz="1350" b="0" dirty="0"/>
              <a:t>기능을 이용하여 간단한 코드로도 복잡한 수식을 계산</a:t>
            </a:r>
            <a:br>
              <a:rPr lang="en-US" altLang="ko-KR" sz="1350" b="0" dirty="0"/>
            </a:br>
            <a:endParaRPr lang="en-US" altLang="ko-KR" sz="1350" dirty="0"/>
          </a:p>
          <a:p>
            <a:pPr>
              <a:buClr>
                <a:schemeClr val="tx1"/>
              </a:buClr>
            </a:pPr>
            <a:r>
              <a:rPr lang="ko-KR" altLang="en-US" sz="1800" dirty="0"/>
              <a:t>사용법 </a:t>
            </a:r>
            <a:endParaRPr lang="en-US" altLang="ko-KR" sz="1800" dirty="0"/>
          </a:p>
          <a:p>
            <a:pPr>
              <a:buClr>
                <a:schemeClr val="tx1"/>
              </a:buClr>
            </a:pPr>
            <a:r>
              <a:rPr lang="en-US" altLang="ko-KR" sz="1800" dirty="0"/>
              <a:t>    </a:t>
            </a:r>
            <a:r>
              <a:rPr lang="en-US" altLang="ko-KR" sz="1600" b="0" dirty="0">
                <a:latin typeface="+mn-lt"/>
              </a:rPr>
              <a:t>import </a:t>
            </a:r>
            <a:r>
              <a:rPr lang="en-US" altLang="ko-KR" sz="1600" b="0" dirty="0" err="1">
                <a:latin typeface="+mn-lt"/>
              </a:rPr>
              <a:t>numpy</a:t>
            </a:r>
            <a:r>
              <a:rPr lang="en-US" altLang="ko-KR" sz="1600" b="0" dirty="0">
                <a:latin typeface="+mn-lt"/>
              </a:rPr>
              <a:t>.  </a:t>
            </a:r>
            <a:r>
              <a:rPr lang="ko-KR" altLang="en-US" sz="1600" b="0" dirty="0">
                <a:latin typeface="+mn-lt"/>
              </a:rPr>
              <a:t>또는  </a:t>
            </a:r>
            <a:r>
              <a:rPr lang="en-US" altLang="ko-KR" sz="1600" b="0" dirty="0">
                <a:latin typeface="+mn-lt"/>
              </a:rPr>
              <a:t>i</a:t>
            </a:r>
            <a:r>
              <a:rPr lang="en-US" altLang="ko-KR" sz="1600" b="0" dirty="0"/>
              <a:t>mport </a:t>
            </a:r>
            <a:r>
              <a:rPr lang="en-US" altLang="ko-KR" sz="1600" b="0" dirty="0" err="1"/>
              <a:t>numpy</a:t>
            </a:r>
            <a:r>
              <a:rPr lang="en-US" altLang="ko-KR" sz="1600" b="0" dirty="0"/>
              <a:t> as np</a:t>
            </a:r>
            <a:br>
              <a:rPr lang="en-US" altLang="ko-KR" sz="1350" dirty="0"/>
            </a:br>
            <a:endParaRPr lang="en-US" altLang="ko-KR" sz="1350" dirty="0"/>
          </a:p>
          <a:p>
            <a:pPr>
              <a:buClr>
                <a:schemeClr val="tx1"/>
              </a:buClr>
            </a:pPr>
            <a:r>
              <a:rPr lang="en-US" altLang="ko-KR" sz="1800" dirty="0"/>
              <a:t>Method (</a:t>
            </a:r>
            <a:r>
              <a:rPr lang="ko-KR" altLang="en-US" sz="1800" dirty="0" err="1"/>
              <a:t>메소드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:</a:t>
            </a:r>
            <a:r>
              <a:rPr lang="ko-KR" altLang="en-US" sz="1800" dirty="0"/>
              <a:t> 속성값을 확인 </a:t>
            </a:r>
            <a:endParaRPr lang="en-US" altLang="ko-KR" sz="1800" dirty="0"/>
          </a:p>
          <a:p>
            <a:pPr lvl="1">
              <a:buClr>
                <a:schemeClr val="tx1"/>
              </a:buClr>
            </a:pPr>
            <a:r>
              <a:rPr lang="en-US" altLang="ko-KR" sz="1600" dirty="0" err="1"/>
              <a:t>ndarray</a:t>
            </a:r>
            <a:r>
              <a:rPr lang="en-US" altLang="ko-KR" sz="1600" dirty="0"/>
              <a:t> creation </a:t>
            </a:r>
          </a:p>
          <a:p>
            <a:pPr lvl="1">
              <a:buClr>
                <a:schemeClr val="tx1"/>
              </a:buClr>
            </a:pPr>
            <a:r>
              <a:rPr lang="en-US" altLang="ko-KR" sz="1600" dirty="0" err="1"/>
              <a:t>numpy.arange</a:t>
            </a:r>
            <a:r>
              <a:rPr lang="en-US" altLang="ko-KR" sz="1600" dirty="0"/>
              <a:t>([start,]stop,[step,]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=None)</a:t>
            </a:r>
            <a:endParaRPr lang="en-US" altLang="ko-KR" sz="1600" b="0" dirty="0"/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darray.ndim</a:t>
            </a:r>
            <a:r>
              <a:rPr lang="en-US" altLang="ko-KR" sz="1600" b="0" dirty="0"/>
              <a:t> : number of dimensions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ndarray.shape</a:t>
            </a:r>
            <a:r>
              <a:rPr lang="en-US" altLang="ko-KR" sz="1600" b="0" dirty="0"/>
              <a:t> : the size of the array in each dimension 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ndarray.size</a:t>
            </a:r>
            <a:r>
              <a:rPr lang="en-US" altLang="ko-KR" sz="1600" b="0" dirty="0"/>
              <a:t> : total number of elements</a:t>
            </a:r>
          </a:p>
          <a:p>
            <a:pPr lvl="1">
              <a:buClr>
                <a:schemeClr val="tx1"/>
              </a:buClr>
            </a:pPr>
            <a:r>
              <a:rPr lang="en-US" altLang="ko-KR" sz="1600" b="0" dirty="0" err="1"/>
              <a:t>ndarray.dtype</a:t>
            </a:r>
            <a:r>
              <a:rPr lang="en-US" altLang="ko-KR" sz="1600" b="0" dirty="0"/>
              <a:t> : the type of the elements</a:t>
            </a:r>
            <a:br>
              <a:rPr lang="en-US" altLang="ko-KR" sz="1350" b="0" dirty="0"/>
            </a:br>
            <a:endParaRPr lang="ko-KR" altLang="en-US" sz="135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9AE76-CAED-6A43-81FB-06159DCA243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0F15CC-8950-324A-8D9B-896228F5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564904"/>
            <a:ext cx="3180071" cy="17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4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6" y="1052736"/>
            <a:ext cx="8405463" cy="36625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 create array</a:t>
            </a:r>
          </a:p>
          <a:p>
            <a:r>
              <a:rPr lang="en-US" altLang="ko-KR" sz="2400" b="1" dirty="0"/>
              <a:t>#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메소드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dtype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ndim</a:t>
            </a:r>
            <a:r>
              <a:rPr lang="en-US" altLang="ko-KR" sz="2400" b="1" dirty="0"/>
              <a:t>, shape</a:t>
            </a:r>
          </a:p>
          <a:p>
            <a:endParaRPr lang="en-US" altLang="ko-KR" sz="2400" b="1" dirty="0"/>
          </a:p>
          <a:p>
            <a:r>
              <a:rPr lang="en-US" altLang="ko-KR" sz="2000" dirty="0"/>
              <a:t>a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(15).reshape(3,5)</a:t>
            </a:r>
          </a:p>
          <a:p>
            <a:r>
              <a:rPr lang="en-US" altLang="ko-KR" sz="2000" dirty="0"/>
              <a:t>print(a, type(a))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a.ndim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a.shape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a.size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a.dtype.name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a.dtype.itemsize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a = </a:t>
            </a:r>
            <a:r>
              <a:rPr lang="en-US" altLang="ko-KR" sz="2000" dirty="0" err="1"/>
              <a:t>np.arange</a:t>
            </a:r>
            <a:r>
              <a:rPr lang="en-US" altLang="ko-KR" sz="2000" dirty="0"/>
              <a:t>(-5, 5, 0.5)</a:t>
            </a:r>
          </a:p>
          <a:p>
            <a:r>
              <a:rPr lang="en-US" altLang="ko-KR" sz="2000" dirty="0"/>
              <a:t>print(a)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en-US" altLang="ko-KR" dirty="0"/>
              <a:t>Array </a:t>
            </a:r>
            <a:r>
              <a:rPr lang="ko-KR" altLang="en-US" dirty="0"/>
              <a:t>정의 및 사용하기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D5259-85CB-124D-B009-57525A6AC919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6913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8405463" cy="29238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 </a:t>
            </a:r>
            <a:r>
              <a:rPr lang="en-US" altLang="ko-KR" sz="2400" b="1" dirty="0" err="1"/>
              <a:t>ndarray</a:t>
            </a:r>
            <a:r>
              <a:rPr lang="en-US" altLang="ko-KR" sz="2400" b="1" dirty="0"/>
              <a:t> creation</a:t>
            </a:r>
          </a:p>
          <a:p>
            <a:r>
              <a:rPr lang="en-US" altLang="ko-KR" sz="2000" dirty="0"/>
              <a:t># create an array from a regular python list </a:t>
            </a:r>
          </a:p>
          <a:p>
            <a:endParaRPr lang="en-US" altLang="ko-KR" sz="2000" dirty="0"/>
          </a:p>
          <a:p>
            <a:r>
              <a:rPr lang="en-US" altLang="ko-KR" sz="2000" dirty="0"/>
              <a:t>a1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([1.0, 2.0, 3.0])</a:t>
            </a:r>
          </a:p>
          <a:p>
            <a:r>
              <a:rPr lang="en-US" altLang="ko-KR" sz="2000" dirty="0"/>
              <a:t>a2 = </a:t>
            </a:r>
            <a:r>
              <a:rPr lang="en-US" altLang="ko-KR" sz="2000" dirty="0" err="1"/>
              <a:t>np.array</a:t>
            </a:r>
            <a:r>
              <a:rPr lang="en-US" altLang="ko-KR" sz="2000" dirty="0"/>
              <a:t>([[1.0, 2.0],[ 3.0, 4.0]])</a:t>
            </a:r>
          </a:p>
          <a:p>
            <a:r>
              <a:rPr lang="en-US" altLang="ko-KR" sz="2000" dirty="0"/>
              <a:t>print(a1, type(a1))</a:t>
            </a:r>
          </a:p>
          <a:p>
            <a:r>
              <a:rPr lang="en-US" altLang="ko-KR" sz="2000" dirty="0"/>
              <a:t>print(a2, type(a2))</a:t>
            </a:r>
          </a:p>
          <a:p>
            <a:r>
              <a:rPr lang="en-US" altLang="ko-KR" sz="2000" dirty="0"/>
              <a:t>print(a1.ndim, a1.shape, a1.size, a1.dtype)</a:t>
            </a:r>
          </a:p>
          <a:p>
            <a:r>
              <a:rPr lang="en-US" altLang="ko-KR" sz="2000" dirty="0"/>
              <a:t>print(a2.ndim, a2.shape, a2.size, a2.dtype)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FE7C9F6-841B-B143-BC34-9F435D9E3D76}"/>
              </a:ext>
            </a:extLst>
          </p:cNvPr>
          <p:cNvSpPr txBox="1">
            <a:spLocks/>
          </p:cNvSpPr>
          <p:nvPr/>
        </p:nvSpPr>
        <p:spPr bwMode="auto">
          <a:xfrm>
            <a:off x="343810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Array </a:t>
            </a:r>
            <a:r>
              <a:rPr lang="ko-KR" altLang="en-US" spc="0" dirty="0"/>
              <a:t>정의 및 사용하기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517B1-728F-944A-9199-75EDDC4D5BB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19984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Numpy</a:t>
            </a:r>
            <a:r>
              <a:rPr lang="en-US" altLang="ko-KR" sz="2000" b="1" dirty="0"/>
              <a:t> - </a:t>
            </a:r>
            <a:r>
              <a:rPr lang="en-US" altLang="ko-KR" b="1" dirty="0" err="1"/>
              <a:t>Inf</a:t>
            </a:r>
            <a:r>
              <a:rPr lang="ko-KR" altLang="en-US" b="1" dirty="0"/>
              <a:t>와 </a:t>
            </a:r>
            <a:r>
              <a:rPr lang="en-US" altLang="ko-KR" b="1" dirty="0" err="1"/>
              <a:t>NaN</a:t>
            </a:r>
            <a:r>
              <a:rPr lang="en-US" altLang="ko-KR" b="1" dirty="0"/>
              <a:t>,</a:t>
            </a:r>
            <a:r>
              <a:rPr lang="ko-KR" altLang="en-US" b="1" dirty="0"/>
              <a:t> 초기값을 설정한 배열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6" y="1197888"/>
            <a:ext cx="8405463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np.inf</a:t>
            </a:r>
            <a:r>
              <a:rPr lang="en-US" altLang="ko-KR" sz="1600" b="1" dirty="0"/>
              <a:t>(infinity) </a:t>
            </a:r>
            <a:r>
              <a:rPr lang="en-US" altLang="ko-KR" sz="1600" dirty="0"/>
              <a:t>: </a:t>
            </a:r>
            <a:r>
              <a:rPr lang="ko-KR" altLang="en-US" sz="1600" dirty="0"/>
              <a:t>무한대를 표현</a:t>
            </a:r>
            <a:endParaRPr lang="en-US" altLang="ko-KR" sz="1600" dirty="0"/>
          </a:p>
          <a:p>
            <a:r>
              <a:rPr lang="en-US" altLang="ko-KR" sz="1600" b="1" dirty="0" err="1"/>
              <a:t>np.nan</a:t>
            </a:r>
            <a:r>
              <a:rPr lang="en-US" altLang="ko-KR" sz="1600" b="1" dirty="0"/>
              <a:t>(not a number) </a:t>
            </a:r>
            <a:r>
              <a:rPr lang="en-US" altLang="ko-KR" sz="1600" dirty="0"/>
              <a:t>: </a:t>
            </a:r>
            <a:r>
              <a:rPr lang="ko-KR" altLang="en-US" sz="1600" dirty="0"/>
              <a:t>정의할 수 없는 숫자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&gt;&gt;&gt; </a:t>
            </a:r>
            <a:r>
              <a:rPr lang="en-US" altLang="ko-KR" sz="1600" b="1" dirty="0" err="1"/>
              <a:t>np.array</a:t>
            </a:r>
            <a:r>
              <a:rPr lang="en-US" altLang="ko-KR" sz="1600" b="1" dirty="0"/>
              <a:t>([0, 1, -1, 0]) / </a:t>
            </a:r>
            <a:r>
              <a:rPr lang="en-US" altLang="ko-KR" sz="1600" b="1" dirty="0" err="1"/>
              <a:t>np.array</a:t>
            </a:r>
            <a:r>
              <a:rPr lang="en-US" altLang="ko-KR" sz="1600" b="1" dirty="0"/>
              <a:t>([1, 0, 0, 0])</a:t>
            </a:r>
          </a:p>
          <a:p>
            <a:r>
              <a:rPr lang="en-US" altLang="ko-KR" sz="1600" dirty="0"/>
              <a:t># array([ 0., </a:t>
            </a:r>
            <a:r>
              <a:rPr lang="en-US" altLang="ko-KR" sz="1600" dirty="0" err="1"/>
              <a:t>inf</a:t>
            </a:r>
            <a:r>
              <a:rPr lang="en-US" altLang="ko-KR" sz="1600" dirty="0"/>
              <a:t>, -</a:t>
            </a:r>
            <a:r>
              <a:rPr lang="en-US" altLang="ko-KR" sz="1600" dirty="0" err="1"/>
              <a:t>inf</a:t>
            </a:r>
            <a:r>
              <a:rPr lang="en-US" altLang="ko-KR" sz="1600" dirty="0"/>
              <a:t>, nan])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초기값을 부여하면서 배열 생성하기</a:t>
            </a:r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(5)</a:t>
            </a:r>
          </a:p>
          <a:p>
            <a:r>
              <a:rPr lang="en-US" altLang="ko-KR" sz="1600" dirty="0"/>
              <a:t>b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((2, 3))</a:t>
            </a:r>
          </a:p>
          <a:p>
            <a:r>
              <a:rPr lang="en-US" altLang="ko-KR" sz="1600" dirty="0"/>
              <a:t>c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((5, 2),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i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/>
              <a:t>d = </a:t>
            </a:r>
            <a:r>
              <a:rPr lang="en-US" altLang="ko-KR" sz="1600" dirty="0" err="1"/>
              <a:t>np.zeros</a:t>
            </a:r>
            <a:r>
              <a:rPr lang="en-US" altLang="ko-KR" sz="1600" dirty="0"/>
              <a:t>(5,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="U4")</a:t>
            </a:r>
          </a:p>
          <a:p>
            <a:r>
              <a:rPr lang="en-US" altLang="ko-KR" sz="1600" dirty="0"/>
              <a:t>e = </a:t>
            </a:r>
            <a:r>
              <a:rPr lang="en-US" altLang="ko-KR" sz="1600" dirty="0" err="1"/>
              <a:t>np.ones</a:t>
            </a:r>
            <a:r>
              <a:rPr lang="en-US" altLang="ko-KR" sz="1600" dirty="0"/>
              <a:t>((2, 3, 4),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="i8")</a:t>
            </a:r>
          </a:p>
          <a:p>
            <a:r>
              <a:rPr lang="en-US" altLang="ko-KR" sz="1600" dirty="0"/>
              <a:t>f = </a:t>
            </a:r>
            <a:r>
              <a:rPr lang="en-US" altLang="ko-KR" sz="1600" dirty="0" err="1"/>
              <a:t>np.ones_like</a:t>
            </a:r>
            <a:r>
              <a:rPr lang="en-US" altLang="ko-KR" sz="1600" dirty="0"/>
              <a:t>(b, </a:t>
            </a:r>
            <a:r>
              <a:rPr lang="en-US" altLang="ko-KR" sz="1600" dirty="0" err="1"/>
              <a:t>dtype</a:t>
            </a:r>
            <a:r>
              <a:rPr lang="en-US" altLang="ko-KR" sz="1600" dirty="0"/>
              <a:t>="f")</a:t>
            </a:r>
          </a:p>
          <a:p>
            <a:r>
              <a:rPr lang="en-US" altLang="ko-KR" sz="1600" dirty="0"/>
              <a:t>g = </a:t>
            </a:r>
            <a:r>
              <a:rPr lang="en-US" altLang="ko-KR" sz="1600" dirty="0" err="1"/>
              <a:t>np.empty</a:t>
            </a:r>
            <a:r>
              <a:rPr lang="en-US" altLang="ko-KR" sz="1600" dirty="0"/>
              <a:t>((4, 3))</a:t>
            </a:r>
          </a:p>
          <a:p>
            <a:endParaRPr lang="en-US" altLang="ko-KR" sz="16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9B3177-84E2-9144-84D8-590DAA77A8AC}"/>
              </a:ext>
            </a:extLst>
          </p:cNvPr>
          <p:cNvSpPr txBox="1">
            <a:spLocks/>
          </p:cNvSpPr>
          <p:nvPr/>
        </p:nvSpPr>
        <p:spPr bwMode="auto">
          <a:xfrm>
            <a:off x="343810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Array </a:t>
            </a:r>
            <a:r>
              <a:rPr lang="ko-KR" altLang="en-US" spc="0" dirty="0"/>
              <a:t>정의 및 사용하기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628C0-A9A0-604E-BBC0-264A460423B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0119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01.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데이터 분석 개요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382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614401" y="1124744"/>
            <a:ext cx="8405463" cy="40010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x1 = </a:t>
            </a:r>
            <a:r>
              <a:rPr lang="en-US" altLang="ko-KR" dirty="0" err="1"/>
              <a:t>np.array</a:t>
            </a:r>
            <a:r>
              <a:rPr lang="en-US" altLang="ko-KR" dirty="0"/>
              <a:t>([1.0, 2.0, 3.0])</a:t>
            </a:r>
          </a:p>
          <a:p>
            <a:r>
              <a:rPr lang="en-US" altLang="ko-KR" dirty="0"/>
              <a:t>y1 = </a:t>
            </a:r>
            <a:r>
              <a:rPr lang="en-US" altLang="ko-KR" dirty="0" err="1"/>
              <a:t>np.array</a:t>
            </a:r>
            <a:r>
              <a:rPr lang="en-US" altLang="ko-KR" dirty="0"/>
              <a:t>([5.0, 10.0, 15.0])</a:t>
            </a:r>
          </a:p>
          <a:p>
            <a:r>
              <a:rPr lang="en-US" altLang="ko-KR" dirty="0"/>
              <a:t>x2 = </a:t>
            </a:r>
            <a:r>
              <a:rPr lang="en-US" altLang="ko-KR" dirty="0" err="1"/>
              <a:t>np.array</a:t>
            </a:r>
            <a:r>
              <a:rPr lang="en-US" altLang="ko-KR" dirty="0"/>
              <a:t>([[1.0, 2.0],[ 3.0, 4.0]]) </a:t>
            </a:r>
          </a:p>
          <a:p>
            <a:r>
              <a:rPr lang="en-US" altLang="ko-KR" dirty="0"/>
              <a:t>y2 = </a:t>
            </a:r>
            <a:r>
              <a:rPr lang="en-US" altLang="ko-KR" dirty="0" err="1"/>
              <a:t>np.array</a:t>
            </a:r>
            <a:r>
              <a:rPr lang="en-US" altLang="ko-KR" dirty="0"/>
              <a:t>([[5.0,10.0],[15.0,20.0]]) </a:t>
            </a:r>
          </a:p>
          <a:p>
            <a:r>
              <a:rPr lang="en-US" altLang="ko-KR" dirty="0"/>
              <a:t>z1 = </a:t>
            </a:r>
            <a:r>
              <a:rPr lang="en-US" altLang="ko-KR" dirty="0" err="1"/>
              <a:t>np.array</a:t>
            </a:r>
            <a:r>
              <a:rPr lang="en-US" altLang="ko-KR" dirty="0"/>
              <a:t>([-1.0, -2.0])</a:t>
            </a:r>
          </a:p>
          <a:p>
            <a:r>
              <a:rPr lang="en-US" altLang="ko-KR" dirty="0"/>
              <a:t>z2 = </a:t>
            </a:r>
            <a:r>
              <a:rPr lang="en-US" altLang="ko-KR" dirty="0" err="1"/>
              <a:t>np.array</a:t>
            </a:r>
            <a:r>
              <a:rPr lang="en-US" altLang="ko-KR" dirty="0"/>
              <a:t>([[5.0],[10.0],[15.0]])</a:t>
            </a:r>
          </a:p>
          <a:p>
            <a:endParaRPr lang="en-US" altLang="ko-KR" dirty="0"/>
          </a:p>
          <a:p>
            <a:r>
              <a:rPr lang="en-US" altLang="ko-KR" sz="2000" b="1" dirty="0"/>
              <a:t># </a:t>
            </a:r>
            <a:r>
              <a:rPr lang="en-US" altLang="ko-KR" sz="2000" b="1" dirty="0" err="1"/>
              <a:t>ndarray</a:t>
            </a:r>
            <a:r>
              <a:rPr lang="en-US" altLang="ko-KR" sz="2000" b="1" dirty="0"/>
              <a:t> basic operation  </a:t>
            </a:r>
          </a:p>
          <a:p>
            <a:r>
              <a:rPr lang="en-US" altLang="ko-KR" dirty="0"/>
              <a:t>print(x1 + y1) </a:t>
            </a:r>
          </a:p>
          <a:p>
            <a:r>
              <a:rPr lang="en-US" altLang="ko-KR" dirty="0"/>
              <a:t>print(x1 - y1) </a:t>
            </a:r>
          </a:p>
          <a:p>
            <a:r>
              <a:rPr lang="en-US" altLang="ko-KR" dirty="0"/>
              <a:t>print(x1 * y1) </a:t>
            </a:r>
          </a:p>
          <a:p>
            <a:r>
              <a:rPr lang="en-US" altLang="ko-KR" dirty="0"/>
              <a:t>print(x1 / y1) </a:t>
            </a:r>
          </a:p>
          <a:p>
            <a:r>
              <a:rPr lang="en-US" altLang="ko-KR" dirty="0"/>
              <a:t>print(x2 + y2) </a:t>
            </a:r>
          </a:p>
          <a:p>
            <a:r>
              <a:rPr lang="en-US" altLang="ko-KR" dirty="0"/>
              <a:t>print(x2 * y2)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164E587-3EA8-B64C-8CB6-41A777E501FD}"/>
              </a:ext>
            </a:extLst>
          </p:cNvPr>
          <p:cNvSpPr txBox="1">
            <a:spLocks/>
          </p:cNvSpPr>
          <p:nvPr/>
        </p:nvSpPr>
        <p:spPr bwMode="auto">
          <a:xfrm>
            <a:off x="234888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Array </a:t>
            </a:r>
            <a:r>
              <a:rPr lang="ko-KR" altLang="en-US" spc="0" dirty="0"/>
              <a:t>연산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07AEC-2A25-714E-AF5A-7F29940CC79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57211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8405463" cy="29238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 </a:t>
            </a:r>
            <a:r>
              <a:rPr lang="en-US" altLang="ko-KR" sz="2000" b="1" dirty="0" err="1"/>
              <a:t>ndarray</a:t>
            </a:r>
            <a:r>
              <a:rPr lang="en-US" altLang="ko-KR" sz="2000" b="1" dirty="0"/>
              <a:t> broadcast </a:t>
            </a:r>
          </a:p>
          <a:p>
            <a:r>
              <a:rPr lang="en-US" altLang="ko-KR" dirty="0"/>
              <a:t>print(x2 + z1) </a:t>
            </a:r>
          </a:p>
          <a:p>
            <a:r>
              <a:rPr lang="en-US" altLang="ko-KR" dirty="0"/>
              <a:t>print(x2 * z1) </a:t>
            </a:r>
          </a:p>
          <a:p>
            <a:r>
              <a:rPr lang="en-US" altLang="ko-KR" dirty="0"/>
              <a:t>print(x1 + z2) </a:t>
            </a:r>
          </a:p>
          <a:p>
            <a:r>
              <a:rPr lang="en-US" altLang="ko-KR" dirty="0"/>
              <a:t>print(x1**2) </a:t>
            </a:r>
          </a:p>
          <a:p>
            <a:r>
              <a:rPr lang="en-US" altLang="ko-KR" dirty="0"/>
              <a:t>print(x1&gt;=2)</a:t>
            </a:r>
          </a:p>
          <a:p>
            <a:endParaRPr lang="en-US" altLang="ko-KR" dirty="0"/>
          </a:p>
          <a:p>
            <a:r>
              <a:rPr lang="en-US" altLang="ko-KR" sz="2000" b="1" dirty="0"/>
              <a:t># shape manipulation</a:t>
            </a:r>
          </a:p>
          <a:p>
            <a:r>
              <a:rPr lang="en-US" altLang="ko-KR" dirty="0"/>
              <a:t>print(x2.flatten()) </a:t>
            </a:r>
          </a:p>
          <a:p>
            <a:r>
              <a:rPr lang="en-US" altLang="ko-KR" dirty="0"/>
              <a:t>print(x2.reshape(2,2))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523F7C3-3C51-3949-9F38-C6BE80B92A9F}"/>
              </a:ext>
            </a:extLst>
          </p:cNvPr>
          <p:cNvSpPr txBox="1">
            <a:spLocks/>
          </p:cNvSpPr>
          <p:nvPr/>
        </p:nvSpPr>
        <p:spPr bwMode="auto">
          <a:xfrm>
            <a:off x="234888" y="199917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Array </a:t>
            </a:r>
            <a:r>
              <a:rPr lang="ko-KR" altLang="en-US" spc="0" dirty="0"/>
              <a:t>연산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B60CE-B733-B54B-AF40-8E5D9EF4D641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73012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365299" y="1124744"/>
            <a:ext cx="8405463" cy="45858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indexing, slicing and iterating</a:t>
            </a:r>
          </a:p>
          <a:p>
            <a:endParaRPr lang="en-US" altLang="ko-KR" b="1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(10)**2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print(a[2])</a:t>
            </a:r>
          </a:p>
          <a:p>
            <a:r>
              <a:rPr lang="en-US" altLang="ko-KR" sz="1600" dirty="0"/>
              <a:t>print(a[3:5])</a:t>
            </a:r>
          </a:p>
          <a:p>
            <a:r>
              <a:rPr lang="en-US" altLang="ko-KR" sz="1600" dirty="0"/>
              <a:t>a[0:6:2] = -a[0:6:2]    #from start to position 6 very element print(a)</a:t>
            </a:r>
          </a:p>
          <a:p>
            <a:r>
              <a:rPr lang="en-US" altLang="ko-KR" sz="1600" dirty="0"/>
              <a:t>print(a[::-1])             #reversed a</a:t>
            </a:r>
          </a:p>
          <a:p>
            <a:endParaRPr lang="en-US" altLang="ko-KR" sz="1600" dirty="0"/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a:</a:t>
            </a:r>
          </a:p>
          <a:p>
            <a:r>
              <a:rPr lang="en-US" altLang="ko-KR" sz="1600" dirty="0"/>
              <a:t>    print(i+1)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(1,21,1).reshape(4,5)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print(a[2,3])</a:t>
            </a:r>
          </a:p>
          <a:p>
            <a:r>
              <a:rPr lang="en-US" altLang="ko-KR" sz="1600" dirty="0"/>
              <a:t>print(a[0:4,1])</a:t>
            </a:r>
          </a:p>
          <a:p>
            <a:r>
              <a:rPr lang="en-US" altLang="ko-KR" sz="1600" dirty="0"/>
              <a:t>print(a[1,])</a:t>
            </a:r>
          </a:p>
          <a:p>
            <a:r>
              <a:rPr lang="en-US" altLang="ko-KR" sz="1600" dirty="0"/>
              <a:t>print(a[-1,])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Array </a:t>
            </a:r>
            <a:r>
              <a:rPr lang="ko-KR" altLang="en-US" spc="0" dirty="0"/>
              <a:t>인덱싱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E8228-64E8-0546-9B04-45F6C7F8CDF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38365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39553" y="980728"/>
            <a:ext cx="8424936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(0, 6, 1)</a:t>
            </a:r>
          </a:p>
          <a:p>
            <a:r>
              <a:rPr lang="en-US" altLang="ko-KR" sz="1600" dirty="0"/>
              <a:t>print(a); print(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np.tanh</a:t>
            </a:r>
            <a:r>
              <a:rPr lang="en-US" altLang="ko-KR" sz="1600" dirty="0"/>
              <a:t>(a)); print(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(a))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(0.01, 1, 0.05)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np.log</a:t>
            </a:r>
            <a:r>
              <a:rPr lang="en-US" altLang="ko-KR" sz="1600" dirty="0"/>
              <a:t>(a))</a:t>
            </a:r>
          </a:p>
          <a:p>
            <a:r>
              <a:rPr lang="en-US" altLang="ko-KR" sz="1600" dirty="0"/>
              <a:t>a1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([2,3,4])</a:t>
            </a:r>
          </a:p>
          <a:p>
            <a:r>
              <a:rPr lang="en-US" altLang="ko-KR" sz="1600" dirty="0"/>
              <a:t>a2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([1,5,2])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np.maximum</a:t>
            </a:r>
            <a:r>
              <a:rPr lang="en-US" altLang="ko-KR" sz="1600" dirty="0"/>
              <a:t>(a1,a2))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np.minimum</a:t>
            </a:r>
            <a:r>
              <a:rPr lang="en-US" altLang="ko-KR" sz="1600" dirty="0"/>
              <a:t>(a1,a2))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np.sum</a:t>
            </a:r>
            <a:r>
              <a:rPr lang="en-US" altLang="ko-KR" sz="1600" dirty="0"/>
              <a:t>(a1))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(100,5)) #0~100</a:t>
            </a:r>
            <a:r>
              <a:rPr lang="ko-KR" altLang="en-US" sz="1600" dirty="0"/>
              <a:t>사이 중 </a:t>
            </a:r>
            <a:r>
              <a:rPr lang="en-US" altLang="ko-KR" sz="1600" dirty="0"/>
              <a:t>5</a:t>
            </a:r>
            <a:r>
              <a:rPr lang="ko-KR" altLang="en-US" sz="1600" dirty="0"/>
              <a:t>개 선택 </a:t>
            </a:r>
            <a:endParaRPr lang="en-US" altLang="ko-KR" sz="1600" dirty="0"/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np.random.rand</a:t>
            </a:r>
            <a:r>
              <a:rPr lang="en-US" altLang="ko-KR" sz="1600" dirty="0"/>
              <a:t>(2,3)).      # (2,3) Shape</a:t>
            </a:r>
            <a:r>
              <a:rPr lang="ko-KR" altLang="en-US" sz="1600" dirty="0"/>
              <a:t>의 </a:t>
            </a:r>
            <a:r>
              <a:rPr lang="en-US" altLang="ko-KR" sz="1600" dirty="0"/>
              <a:t>Random </a:t>
            </a:r>
            <a:r>
              <a:rPr lang="ko-KR" altLang="en-US" sz="1600" dirty="0"/>
              <a:t>값 리턴 </a:t>
            </a:r>
            <a:endParaRPr lang="en-US" altLang="ko-KR" sz="1600" dirty="0"/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(2,3))     # (2,3) Shape </a:t>
            </a:r>
            <a:r>
              <a:rPr lang="ko-KR" altLang="en-US" sz="1600" dirty="0"/>
              <a:t>표준정규분포로 초기화</a:t>
            </a:r>
          </a:p>
          <a:p>
            <a:r>
              <a:rPr lang="ko-KR" altLang="en-US" sz="1600" dirty="0"/>
              <a:t> </a:t>
            </a:r>
          </a:p>
          <a:p>
            <a:r>
              <a:rPr lang="en-US" altLang="ko-KR" sz="1600" dirty="0"/>
              <a:t># </a:t>
            </a:r>
            <a:r>
              <a:rPr lang="en-US" altLang="ko-KR" sz="1600" dirty="0" err="1"/>
              <a:t>numpy.argmax</a:t>
            </a:r>
            <a:r>
              <a:rPr lang="en-US" altLang="ko-KR" sz="1600" dirty="0"/>
              <a:t>() : Returns the indices of the maximum values  </a:t>
            </a:r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([6,2,3,1,4,5])</a:t>
            </a:r>
          </a:p>
          <a:p>
            <a:r>
              <a:rPr lang="en-US" altLang="ko-KR" sz="1600" dirty="0"/>
              <a:t>print(a)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(a), a[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(a)])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([[0.1,0.8,0.2],[0.3,0.2,0.5],[0.9,0.5,0.3]]) </a:t>
            </a:r>
          </a:p>
          <a:p>
            <a:r>
              <a:rPr lang="en-US" altLang="ko-KR" sz="1600" dirty="0"/>
              <a:t>print(</a:t>
            </a:r>
            <a:r>
              <a:rPr lang="en-US" altLang="ko-KR" sz="1600" dirty="0" err="1"/>
              <a:t>np.argmax</a:t>
            </a:r>
            <a:r>
              <a:rPr lang="en-US" altLang="ko-KR" sz="1600" dirty="0"/>
              <a:t>(a, axis=1))</a:t>
            </a:r>
            <a:endParaRPr lang="en-US" altLang="ko-KR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2818619-A591-DE44-868A-06D3BD5118F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5. </a:t>
            </a:r>
            <a:r>
              <a:rPr lang="ko-KR" altLang="en-US" dirty="0"/>
              <a:t>일반 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6BEC1-25F3-554D-A323-846934AFE47E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5165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435323" y="980728"/>
            <a:ext cx="8265416" cy="49859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데이터의 개수</a:t>
            </a:r>
            <a:r>
              <a:rPr lang="en-US" altLang="ko-KR" sz="1600" dirty="0"/>
              <a:t>(count)</a:t>
            </a:r>
          </a:p>
          <a:p>
            <a:r>
              <a:rPr lang="ko-KR" altLang="en-US" sz="1600" dirty="0"/>
              <a:t>평균</a:t>
            </a:r>
            <a:r>
              <a:rPr lang="en-US" altLang="ko-KR" sz="1600" dirty="0"/>
              <a:t>(mean, average)</a:t>
            </a:r>
          </a:p>
          <a:p>
            <a:r>
              <a:rPr lang="ko-KR" altLang="en-US" sz="1600" dirty="0"/>
              <a:t>분산</a:t>
            </a:r>
            <a:r>
              <a:rPr lang="en-US" altLang="ko-KR" sz="1600" dirty="0"/>
              <a:t>(variance)</a:t>
            </a:r>
          </a:p>
          <a:p>
            <a:r>
              <a:rPr lang="ko-KR" altLang="en-US" sz="1600" dirty="0"/>
              <a:t>표준 편차</a:t>
            </a:r>
            <a:r>
              <a:rPr lang="en-US" altLang="ko-KR" sz="1600" dirty="0"/>
              <a:t>(standard deviation)</a:t>
            </a:r>
          </a:p>
          <a:p>
            <a:r>
              <a:rPr lang="ko-KR" altLang="en-US" sz="1600" dirty="0"/>
              <a:t>최댓값</a:t>
            </a:r>
            <a:r>
              <a:rPr lang="en-US" altLang="ko-KR" sz="1600" dirty="0"/>
              <a:t>(maximum)</a:t>
            </a:r>
          </a:p>
          <a:p>
            <a:r>
              <a:rPr lang="ko-KR" altLang="en-US" sz="1600" dirty="0"/>
              <a:t>최솟값</a:t>
            </a:r>
            <a:r>
              <a:rPr lang="en-US" altLang="ko-KR" sz="1600" dirty="0"/>
              <a:t>(minimum)</a:t>
            </a:r>
          </a:p>
          <a:p>
            <a:r>
              <a:rPr lang="ko-KR" altLang="en-US" sz="1600" dirty="0"/>
              <a:t>중앙값</a:t>
            </a:r>
            <a:r>
              <a:rPr lang="en-US" altLang="ko-KR" sz="1600" dirty="0"/>
              <a:t>(median)</a:t>
            </a:r>
          </a:p>
          <a:p>
            <a:r>
              <a:rPr lang="ko-KR" altLang="en-US" sz="1600" dirty="0" err="1"/>
              <a:t>사분위수</a:t>
            </a:r>
            <a:r>
              <a:rPr lang="en-US" altLang="ko-KR" sz="1600" dirty="0"/>
              <a:t>(quartile)</a:t>
            </a:r>
          </a:p>
          <a:p>
            <a:endParaRPr lang="en-US" altLang="ko-KR" sz="1400" dirty="0"/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np.array</a:t>
            </a:r>
            <a:r>
              <a:rPr lang="en-US" altLang="ko-KR" sz="1600" dirty="0"/>
              <a:t>([18,   5,  10,  23,  19,  -8,  10,   0,   0,   5,   2,  15,   8,</a:t>
            </a:r>
          </a:p>
          <a:p>
            <a:r>
              <a:rPr lang="en-US" altLang="ko-KR" sz="1600" dirty="0"/>
              <a:t>              2,   5,   4,  15,  -1,   4,  -7, -24,   7,   9,  -6,  23, -13])</a:t>
            </a:r>
          </a:p>
          <a:p>
            <a:r>
              <a:rPr lang="en-US" altLang="ko-KR" sz="1600" dirty="0" err="1"/>
              <a:t>len</a:t>
            </a:r>
            <a:r>
              <a:rPr lang="en-US" altLang="ko-KR" sz="1600" dirty="0"/>
              <a:t>(x)  # </a:t>
            </a:r>
            <a:r>
              <a:rPr lang="ko-KR" altLang="en-US" sz="1600" dirty="0" err="1"/>
              <a:t>갯수</a:t>
            </a:r>
            <a:endParaRPr lang="en-US" altLang="ko-KR" sz="1600" dirty="0"/>
          </a:p>
          <a:p>
            <a:r>
              <a:rPr lang="en-US" altLang="ko-KR" sz="1600" dirty="0" err="1"/>
              <a:t>np.mean</a:t>
            </a:r>
            <a:r>
              <a:rPr lang="en-US" altLang="ko-KR" sz="1600" dirty="0"/>
              <a:t>(x)  # </a:t>
            </a:r>
            <a:r>
              <a:rPr lang="ko-KR" altLang="en-US" sz="1600" dirty="0"/>
              <a:t>평균</a:t>
            </a:r>
          </a:p>
          <a:p>
            <a:r>
              <a:rPr lang="en-US" altLang="ko-KR" sz="1600" dirty="0" err="1"/>
              <a:t>np.var</a:t>
            </a:r>
            <a:r>
              <a:rPr lang="en-US" altLang="ko-KR" sz="1600" dirty="0"/>
              <a:t>(x)  # </a:t>
            </a:r>
            <a:r>
              <a:rPr lang="ko-KR" altLang="en-US" sz="1600" dirty="0"/>
              <a:t>분산</a:t>
            </a:r>
          </a:p>
          <a:p>
            <a:r>
              <a:rPr lang="en-US" altLang="ko-KR" sz="1600" dirty="0" err="1"/>
              <a:t>np.std</a:t>
            </a:r>
            <a:r>
              <a:rPr lang="en-US" altLang="ko-KR" sz="1600" dirty="0"/>
              <a:t>(x)  # </a:t>
            </a:r>
            <a:r>
              <a:rPr lang="ko-KR" altLang="en-US" sz="1600" dirty="0"/>
              <a:t>표준 편차</a:t>
            </a:r>
          </a:p>
          <a:p>
            <a:r>
              <a:rPr lang="en-US" altLang="ko-KR" sz="1600" dirty="0" err="1"/>
              <a:t>np.max</a:t>
            </a:r>
            <a:r>
              <a:rPr lang="en-US" altLang="ko-KR" sz="1600" dirty="0"/>
              <a:t>(x)  # </a:t>
            </a:r>
            <a:r>
              <a:rPr lang="ko-KR" altLang="en-US" sz="1600" dirty="0"/>
              <a:t>최댓값</a:t>
            </a:r>
          </a:p>
          <a:p>
            <a:r>
              <a:rPr lang="en-US" altLang="ko-KR" sz="1600" dirty="0" err="1"/>
              <a:t>np.min</a:t>
            </a:r>
            <a:r>
              <a:rPr lang="en-US" altLang="ko-KR" sz="1600" dirty="0"/>
              <a:t>(x)  # </a:t>
            </a:r>
            <a:r>
              <a:rPr lang="ko-KR" altLang="en-US" sz="1600" dirty="0"/>
              <a:t>최솟값</a:t>
            </a:r>
          </a:p>
          <a:p>
            <a:r>
              <a:rPr lang="en-US" altLang="ko-KR" sz="1600" dirty="0" err="1"/>
              <a:t>np.median</a:t>
            </a:r>
            <a:r>
              <a:rPr lang="en-US" altLang="ko-KR" sz="1600" dirty="0"/>
              <a:t>(x)  # </a:t>
            </a:r>
            <a:r>
              <a:rPr lang="ko-KR" altLang="en-US" sz="1600" dirty="0"/>
              <a:t>중앙값</a:t>
            </a:r>
          </a:p>
          <a:p>
            <a:r>
              <a:rPr lang="en-US" altLang="ko-KR" sz="1600" dirty="0" err="1"/>
              <a:t>np.percentile</a:t>
            </a:r>
            <a:r>
              <a:rPr lang="en-US" altLang="ko-KR" sz="1600" dirty="0"/>
              <a:t>(x, 25)  # 1</a:t>
            </a:r>
            <a:r>
              <a:rPr lang="ko-KR" altLang="en-US" sz="1600" dirty="0" err="1"/>
              <a:t>사분위</a:t>
            </a:r>
            <a:r>
              <a:rPr lang="ko-KR" altLang="en-US" sz="1600" dirty="0"/>
              <a:t> 수</a:t>
            </a:r>
          </a:p>
          <a:p>
            <a:r>
              <a:rPr lang="en-US" altLang="ko-KR" sz="1600" dirty="0" err="1"/>
              <a:t>np.percentile</a:t>
            </a:r>
            <a:r>
              <a:rPr lang="en-US" altLang="ko-KR" sz="1600" dirty="0"/>
              <a:t>(x, 100)  # </a:t>
            </a:r>
            <a:r>
              <a:rPr lang="ko-KR" altLang="en-US" sz="1600" dirty="0"/>
              <a:t>최댓값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F0C1692-0EC5-1845-9BAB-9618BCD50A0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6. </a:t>
            </a:r>
            <a:r>
              <a:rPr lang="ko-KR" altLang="en-US" spc="0" dirty="0"/>
              <a:t>기술 통계</a:t>
            </a:r>
            <a:r>
              <a:rPr lang="en-US" altLang="ko-KR" spc="0" dirty="0"/>
              <a:t>(descriptive statistics)</a:t>
            </a:r>
            <a:r>
              <a:rPr lang="ko-KR" altLang="en-US" spc="0" dirty="0"/>
              <a:t>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BB92C-6FAC-F645-BF15-1AE86D03DEE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2796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695103" y="1111384"/>
            <a:ext cx="8265416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발생과 </a:t>
            </a:r>
            <a:r>
              <a:rPr lang="ko-KR" altLang="en-US" b="1" dirty="0" err="1"/>
              <a:t>카운팅</a:t>
            </a:r>
            <a:endParaRPr lang="ko-KR" altLang="en-US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  # </a:t>
            </a:r>
            <a:r>
              <a:rPr lang="ko-KR" altLang="en-US" sz="1600" dirty="0"/>
              <a:t>시작 숫자를 정해 주면 항상 같은 숫자의 </a:t>
            </a:r>
            <a:r>
              <a:rPr lang="ko-KR" altLang="en-US" sz="1600" dirty="0" err="1"/>
              <a:t>난수</a:t>
            </a:r>
            <a:r>
              <a:rPr lang="ko-KR" altLang="en-US" sz="1600" dirty="0"/>
              <a:t> 발생</a:t>
            </a:r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(5)  # </a:t>
            </a:r>
            <a:r>
              <a:rPr lang="ko-KR" altLang="en-US" sz="1600" dirty="0" err="1"/>
              <a:t>난수</a:t>
            </a:r>
            <a:r>
              <a:rPr lang="ko-KR" altLang="en-US" sz="1600" dirty="0"/>
              <a:t> </a:t>
            </a:r>
            <a:r>
              <a:rPr lang="en-US" altLang="ko-KR" sz="1600" dirty="0"/>
              <a:t>5</a:t>
            </a:r>
            <a:r>
              <a:rPr lang="ko-KR" altLang="en-US" sz="1600" dirty="0"/>
              <a:t>개 발생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데이터의 순서 바꾸기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/>
              <a:t>print(x)</a:t>
            </a:r>
          </a:p>
          <a:p>
            <a:r>
              <a:rPr lang="en-US" altLang="ko-KR" sz="1600" dirty="0" err="1"/>
              <a:t>np.random.shuffle</a:t>
            </a:r>
            <a:r>
              <a:rPr lang="en-US" altLang="ko-KR" sz="1600" dirty="0"/>
              <a:t>(x)  # </a:t>
            </a:r>
            <a:r>
              <a:rPr lang="ko-KR" altLang="en-US" sz="1600" dirty="0"/>
              <a:t>데이터 순서 바꿈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샘플링 </a:t>
            </a:r>
            <a:r>
              <a:rPr lang="en-US" altLang="ko-KR" b="1" dirty="0"/>
              <a:t>: choice </a:t>
            </a:r>
            <a:r>
              <a:rPr lang="ko-KR" altLang="en-US" b="1" dirty="0"/>
              <a:t>함수 사용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5, replace=False)  # shuffle </a:t>
            </a:r>
            <a:r>
              <a:rPr lang="ko-KR" altLang="en-US" sz="1600" dirty="0"/>
              <a:t>명령과 같다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3, replace=False)  # 3</a:t>
            </a:r>
            <a:r>
              <a:rPr lang="ko-KR" altLang="en-US" sz="1600" dirty="0"/>
              <a:t>개만 선택</a:t>
            </a:r>
            <a:endParaRPr lang="en-US" altLang="ko-KR" sz="1600" dirty="0"/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10)  # </a:t>
            </a:r>
            <a:r>
              <a:rPr lang="ko-KR" altLang="en-US" sz="1600" dirty="0" err="1"/>
              <a:t>반복허용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개 선택</a:t>
            </a:r>
          </a:p>
          <a:p>
            <a:r>
              <a:rPr lang="en-US" altLang="ko-KR" sz="1600" dirty="0" err="1"/>
              <a:t>np.random.choice</a:t>
            </a:r>
            <a:r>
              <a:rPr lang="en-US" altLang="ko-KR" sz="1600" dirty="0"/>
              <a:t>(5, 10, p=[0.1, 0, 0.3, 0.6, 0])  # </a:t>
            </a:r>
            <a:r>
              <a:rPr lang="ko-KR" altLang="en-US" sz="1600" dirty="0"/>
              <a:t>선택 확률을 다르게 해서 </a:t>
            </a:r>
            <a:r>
              <a:rPr lang="en-US" altLang="ko-KR" sz="1600" dirty="0"/>
              <a:t>10</a:t>
            </a:r>
            <a:r>
              <a:rPr lang="ko-KR" altLang="en-US" sz="1600" dirty="0"/>
              <a:t>개 선택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F2991-6133-8F4A-AB8A-61331A70BB46}"/>
              </a:ext>
            </a:extLst>
          </p:cNvPr>
          <p:cNvSpPr txBox="1"/>
          <p:nvPr/>
        </p:nvSpPr>
        <p:spPr>
          <a:xfrm>
            <a:off x="755576" y="3789040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600" dirty="0"/>
              <a:t> </a:t>
            </a:r>
            <a:r>
              <a:rPr lang="en-US" altLang="ko-KR" sz="1600" b="1" dirty="0" err="1"/>
              <a:t>numpy.random.choice</a:t>
            </a:r>
            <a:r>
              <a:rPr lang="en-US" altLang="ko-KR" sz="1600" b="1" dirty="0"/>
              <a:t>(a, size=None, replace=True, p=None)</a:t>
            </a:r>
          </a:p>
          <a:p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a : </a:t>
            </a:r>
            <a:r>
              <a:rPr lang="ko-KR" altLang="en-US" sz="1600" dirty="0"/>
              <a:t>배열이면 원래의 데이터</a:t>
            </a:r>
            <a:r>
              <a:rPr lang="en-US" altLang="ko-KR" sz="1600" dirty="0"/>
              <a:t>, </a:t>
            </a:r>
            <a:r>
              <a:rPr lang="ko-KR" altLang="en-US" sz="1600" dirty="0"/>
              <a:t>정수이면 </a:t>
            </a:r>
            <a:r>
              <a:rPr lang="en-US" altLang="ko-KR" sz="1600" dirty="0" err="1"/>
              <a:t>arange</a:t>
            </a:r>
            <a:r>
              <a:rPr lang="en-US" altLang="ko-KR" sz="1600" dirty="0"/>
              <a:t>(a) </a:t>
            </a:r>
            <a:r>
              <a:rPr lang="ko-KR" altLang="en-US" sz="1600" dirty="0"/>
              <a:t>명령으로 데이터 생성</a:t>
            </a:r>
          </a:p>
          <a:p>
            <a:r>
              <a:rPr lang="en-US" altLang="ko-KR" sz="1600" dirty="0"/>
              <a:t> size : </a:t>
            </a:r>
            <a:r>
              <a:rPr lang="ko-KR" altLang="en-US" sz="1600" dirty="0"/>
              <a:t>정수</a:t>
            </a:r>
            <a:r>
              <a:rPr lang="en-US" altLang="ko-KR" sz="1600" dirty="0"/>
              <a:t>. </a:t>
            </a:r>
            <a:r>
              <a:rPr lang="ko-KR" altLang="en-US" sz="1600" dirty="0"/>
              <a:t>샘플 숫자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replace : </a:t>
            </a:r>
            <a:r>
              <a:rPr lang="ko-KR" altLang="en-US" sz="1600" dirty="0" err="1"/>
              <a:t>불리언</a:t>
            </a:r>
            <a:r>
              <a:rPr lang="en-US" altLang="ko-KR" sz="1600" dirty="0"/>
              <a:t>. True</a:t>
            </a:r>
            <a:r>
              <a:rPr lang="ko-KR" altLang="en-US" sz="1600" dirty="0"/>
              <a:t>이면 한번 선택한 데이터를 다시 선택 가능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p : </a:t>
            </a:r>
            <a:r>
              <a:rPr lang="ko-KR" altLang="en-US" sz="1600" dirty="0"/>
              <a:t>배열</a:t>
            </a:r>
            <a:r>
              <a:rPr lang="en-US" altLang="ko-KR" sz="1600" dirty="0"/>
              <a:t>. </a:t>
            </a:r>
            <a:r>
              <a:rPr lang="ko-KR" altLang="en-US" sz="1600" dirty="0"/>
              <a:t>각 데이터가 선택될 수 있는 확률</a:t>
            </a:r>
            <a:endParaRPr kumimoji="1"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FB02AFE-B77E-0342-A171-F4CE26653E99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68537-323B-554B-A5AA-AC799EE81B9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357052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7" y="1185958"/>
            <a:ext cx="8265416" cy="49244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생성</a:t>
            </a:r>
          </a:p>
          <a:p>
            <a:r>
              <a:rPr lang="en-US" altLang="ko-KR" dirty="0"/>
              <a:t>rand</a:t>
            </a:r>
            <a:r>
              <a:rPr lang="ko-KR" altLang="en-US" dirty="0"/>
              <a:t> </a:t>
            </a:r>
            <a:r>
              <a:rPr lang="en-US" altLang="ko-KR" dirty="0"/>
              <a:t> : 0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사이의 균일 분포로 실수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randn</a:t>
            </a:r>
            <a:r>
              <a:rPr lang="en-US" altLang="ko-KR" dirty="0"/>
              <a:t>: </a:t>
            </a:r>
            <a:r>
              <a:rPr lang="ko-KR" altLang="en-US" dirty="0" err="1"/>
              <a:t>기댓값이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이고 표준편차가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가우시안</a:t>
            </a:r>
            <a:r>
              <a:rPr lang="ko-KR" altLang="en-US" dirty="0"/>
              <a:t> 표준 정규 분포를 따르는 </a:t>
            </a:r>
            <a:endParaRPr lang="en-US" altLang="ko-KR" dirty="0"/>
          </a:p>
          <a:p>
            <a:r>
              <a:rPr lang="ko-KR" altLang="en-US" dirty="0"/>
              <a:t>        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randint</a:t>
            </a:r>
            <a:r>
              <a:rPr lang="en-US" altLang="ko-KR" dirty="0"/>
              <a:t>: </a:t>
            </a:r>
            <a:r>
              <a:rPr lang="ko-KR" altLang="en-US" dirty="0"/>
              <a:t>균일 분포의 정수 </a:t>
            </a:r>
            <a:r>
              <a:rPr lang="ko-KR" altLang="en-US" dirty="0" err="1"/>
              <a:t>난수</a:t>
            </a:r>
            <a:endParaRPr lang="ko-KR" altLang="en-US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 err="1"/>
              <a:t>np.random.randn</a:t>
            </a:r>
            <a:r>
              <a:rPr lang="en-US" altLang="ko-KR" sz="1600" dirty="0"/>
              <a:t>(10)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size=(3, 5))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8DADA-2464-9640-B978-44842877EDEC}"/>
              </a:ext>
            </a:extLst>
          </p:cNvPr>
          <p:cNvSpPr txBox="1"/>
          <p:nvPr/>
        </p:nvSpPr>
        <p:spPr>
          <a:xfrm>
            <a:off x="683568" y="3648170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/>
              <a:t> </a:t>
            </a:r>
          </a:p>
          <a:p>
            <a:r>
              <a:rPr lang="en-US" altLang="ko-KR" b="1" dirty="0" err="1"/>
              <a:t>numpy.random.randint</a:t>
            </a:r>
            <a:r>
              <a:rPr lang="en-US" altLang="ko-KR" b="1" dirty="0"/>
              <a:t>(low, high=None, size=None)</a:t>
            </a:r>
          </a:p>
          <a:p>
            <a:endParaRPr lang="en-US" altLang="ko-KR" sz="1600" dirty="0"/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입력하지 않으면 </a:t>
            </a:r>
            <a:r>
              <a:rPr lang="en-US" altLang="ko-KR" dirty="0"/>
              <a:t>0</a:t>
            </a:r>
            <a:r>
              <a:rPr lang="ko-KR" altLang="en-US" dirty="0"/>
              <a:t>과 </a:t>
            </a:r>
            <a:r>
              <a:rPr lang="en-US" altLang="ko-KR" sz="1600" dirty="0"/>
              <a:t>low</a:t>
            </a:r>
            <a:r>
              <a:rPr lang="ko-KR" altLang="en-US" dirty="0"/>
              <a:t>사이의 숫자를</a:t>
            </a:r>
            <a:r>
              <a:rPr lang="en-US" altLang="ko-KR" dirty="0"/>
              <a:t>, </a:t>
            </a:r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입력하면 </a:t>
            </a:r>
            <a:r>
              <a:rPr lang="en-US" altLang="ko-KR" sz="1600" dirty="0"/>
              <a:t>low</a:t>
            </a:r>
            <a:r>
              <a:rPr lang="ko-KR" altLang="en-US" dirty="0"/>
              <a:t>와 </a:t>
            </a:r>
            <a:r>
              <a:rPr lang="en-US" altLang="ko-KR" sz="1600" dirty="0"/>
              <a:t>high</a:t>
            </a:r>
            <a:r>
              <a:rPr lang="ko-KR" altLang="en-US" dirty="0"/>
              <a:t>는 사이의 숫자를 출력</a:t>
            </a:r>
            <a:endParaRPr lang="en-US" altLang="ko-KR" dirty="0"/>
          </a:p>
          <a:p>
            <a:r>
              <a:rPr kumimoji="1" lang="en-US" altLang="ko-KR" sz="1600" dirty="0"/>
              <a:t>size</a:t>
            </a:r>
            <a:r>
              <a:rPr kumimoji="1" lang="ko-KR" altLang="en-US" sz="1600" dirty="0"/>
              <a:t>는 </a:t>
            </a:r>
            <a:r>
              <a:rPr kumimoji="1" lang="ko-KR" altLang="en-US" sz="1600" dirty="0" err="1"/>
              <a:t>난수의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갯수</a:t>
            </a:r>
            <a:endParaRPr kumimoji="1" lang="ko-KR" altLang="en-US" sz="1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9BB9D30-E44D-6348-8CE8-349D9082FF1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82F5C0-9E9C-1644-BCED-72BF657F88C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13165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683568" y="1185957"/>
            <a:ext cx="8265416" cy="49244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난수</a:t>
            </a:r>
            <a:r>
              <a:rPr lang="ko-KR" altLang="en-US" b="1" dirty="0"/>
              <a:t> 생성</a:t>
            </a:r>
          </a:p>
          <a:p>
            <a:r>
              <a:rPr lang="en-US" altLang="ko-KR" dirty="0"/>
              <a:t>rand</a:t>
            </a:r>
            <a:r>
              <a:rPr lang="ko-KR" altLang="en-US" dirty="0"/>
              <a:t> </a:t>
            </a:r>
            <a:r>
              <a:rPr lang="en-US" altLang="ko-KR" dirty="0"/>
              <a:t> : 0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사이의 균일 분포로 실수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randn</a:t>
            </a:r>
            <a:r>
              <a:rPr lang="en-US" altLang="ko-KR" dirty="0"/>
              <a:t>: </a:t>
            </a:r>
            <a:r>
              <a:rPr lang="ko-KR" altLang="en-US" dirty="0" err="1"/>
              <a:t>기댓값이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이고 표준편차가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가우시안</a:t>
            </a:r>
            <a:r>
              <a:rPr lang="ko-KR" altLang="en-US" dirty="0"/>
              <a:t> 표준 정규 분포를 따르는 </a:t>
            </a:r>
            <a:endParaRPr lang="en-US" altLang="ko-KR" dirty="0"/>
          </a:p>
          <a:p>
            <a:r>
              <a:rPr lang="ko-KR" altLang="en-US" dirty="0"/>
              <a:t>         </a:t>
            </a:r>
            <a:r>
              <a:rPr lang="ko-KR" altLang="en-US" dirty="0" err="1"/>
              <a:t>난수를</a:t>
            </a:r>
            <a:r>
              <a:rPr lang="ko-KR" altLang="en-US" dirty="0"/>
              <a:t> 생성</a:t>
            </a:r>
          </a:p>
          <a:p>
            <a:r>
              <a:rPr lang="en-US" altLang="ko-KR" dirty="0" err="1"/>
              <a:t>randint</a:t>
            </a:r>
            <a:r>
              <a:rPr lang="en-US" altLang="ko-KR" dirty="0"/>
              <a:t>: </a:t>
            </a:r>
            <a:r>
              <a:rPr lang="ko-KR" altLang="en-US" dirty="0"/>
              <a:t>균일 분포의 정수 </a:t>
            </a:r>
            <a:r>
              <a:rPr lang="ko-KR" altLang="en-US" dirty="0" err="1"/>
              <a:t>난수</a:t>
            </a:r>
            <a:endParaRPr lang="ko-KR" altLang="en-US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</a:t>
            </a:r>
            <a:r>
              <a:rPr lang="en-US" altLang="ko-KR" sz="1600" dirty="0"/>
              <a:t>(10)</a:t>
            </a:r>
          </a:p>
          <a:p>
            <a:r>
              <a:rPr lang="en-US" altLang="ko-KR" sz="1600" dirty="0" err="1"/>
              <a:t>np.random.randn</a:t>
            </a:r>
            <a:r>
              <a:rPr lang="en-US" altLang="ko-KR" sz="1600" dirty="0"/>
              <a:t>(10)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size=10)</a:t>
            </a:r>
          </a:p>
          <a:p>
            <a:r>
              <a:rPr lang="en-US" altLang="ko-KR" sz="1600" dirty="0" err="1"/>
              <a:t>np.random.randint</a:t>
            </a:r>
            <a:r>
              <a:rPr lang="en-US" altLang="ko-KR" sz="1600" dirty="0"/>
              <a:t>(10, 20, size=(3, 5))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8DADA-2464-9640-B978-44842877EDEC}"/>
              </a:ext>
            </a:extLst>
          </p:cNvPr>
          <p:cNvSpPr txBox="1"/>
          <p:nvPr/>
        </p:nvSpPr>
        <p:spPr>
          <a:xfrm>
            <a:off x="1003635" y="3648169"/>
            <a:ext cx="7128792" cy="1554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/>
              <a:t> </a:t>
            </a:r>
          </a:p>
          <a:p>
            <a:r>
              <a:rPr lang="en-US" altLang="ko-KR" b="1" dirty="0" err="1"/>
              <a:t>numpy.random.randint</a:t>
            </a:r>
            <a:r>
              <a:rPr lang="en-US" altLang="ko-KR" b="1" dirty="0"/>
              <a:t>(low, high=None, size=None)</a:t>
            </a:r>
          </a:p>
          <a:p>
            <a:endParaRPr lang="en-US" altLang="ko-KR" sz="1600" dirty="0"/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입력하지 않으면 </a:t>
            </a:r>
            <a:r>
              <a:rPr lang="en-US" altLang="ko-KR" dirty="0"/>
              <a:t>0</a:t>
            </a:r>
            <a:r>
              <a:rPr lang="ko-KR" altLang="en-US" dirty="0"/>
              <a:t>과 </a:t>
            </a:r>
            <a:r>
              <a:rPr lang="en-US" altLang="ko-KR" sz="1600" dirty="0"/>
              <a:t>low</a:t>
            </a:r>
            <a:r>
              <a:rPr lang="ko-KR" altLang="en-US" dirty="0"/>
              <a:t>사이의 숫자를</a:t>
            </a:r>
            <a:r>
              <a:rPr lang="en-US" altLang="ko-KR" dirty="0"/>
              <a:t>, </a:t>
            </a:r>
          </a:p>
          <a:p>
            <a:r>
              <a:rPr lang="en-US" altLang="ko-KR" sz="1600" dirty="0"/>
              <a:t>high</a:t>
            </a:r>
            <a:r>
              <a:rPr lang="ko-KR" altLang="en-US" dirty="0" err="1"/>
              <a:t>를</a:t>
            </a:r>
            <a:r>
              <a:rPr lang="ko-KR" altLang="en-US" dirty="0"/>
              <a:t> 입력하면 </a:t>
            </a:r>
            <a:r>
              <a:rPr lang="en-US" altLang="ko-KR" sz="1600" dirty="0"/>
              <a:t>low</a:t>
            </a:r>
            <a:r>
              <a:rPr lang="ko-KR" altLang="en-US" dirty="0"/>
              <a:t>와 </a:t>
            </a:r>
            <a:r>
              <a:rPr lang="en-US" altLang="ko-KR" sz="1600" dirty="0"/>
              <a:t>high</a:t>
            </a:r>
            <a:r>
              <a:rPr lang="ko-KR" altLang="en-US" dirty="0"/>
              <a:t>는 사이의 숫자를 출력</a:t>
            </a:r>
            <a:endParaRPr lang="en-US" altLang="ko-KR" dirty="0"/>
          </a:p>
          <a:p>
            <a:r>
              <a:rPr kumimoji="1" lang="en-US" altLang="ko-KR" sz="1600" dirty="0"/>
              <a:t>size</a:t>
            </a:r>
            <a:r>
              <a:rPr kumimoji="1" lang="ko-KR" altLang="en-US" sz="1600" dirty="0"/>
              <a:t>는 </a:t>
            </a:r>
            <a:r>
              <a:rPr kumimoji="1" lang="ko-KR" altLang="en-US" sz="1600" dirty="0" err="1"/>
              <a:t>난수의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갯수</a:t>
            </a:r>
            <a:endParaRPr kumimoji="1" lang="ko-KR" altLang="en-US" sz="16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62917B7-3BB8-8849-8803-2B14811C2EE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7. </a:t>
            </a:r>
            <a:r>
              <a:rPr lang="ko-KR" altLang="en-US" spc="0" dirty="0" err="1"/>
              <a:t>난수</a:t>
            </a:r>
            <a:r>
              <a:rPr lang="ko-KR" altLang="en-US" spc="0" dirty="0"/>
              <a:t> 발생과 </a:t>
            </a:r>
            <a:r>
              <a:rPr lang="ko-KR" altLang="en-US" spc="0" dirty="0" err="1"/>
              <a:t>카운팅</a:t>
            </a:r>
            <a:endParaRPr lang="ko-KR" altLang="en-US" spc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635DE-E47E-4F4D-B92F-7E42FEE8DFA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293263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5056" y="1052736"/>
            <a:ext cx="8405463" cy="19697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다음 행렬과 같은 배열이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 = </a:t>
            </a:r>
            <a:r>
              <a:rPr lang="en-US" altLang="ko-KR" dirty="0" err="1"/>
              <a:t>np.array</a:t>
            </a:r>
            <a:r>
              <a:rPr lang="en-US" altLang="ko-KR" dirty="0"/>
              <a:t>([1, 2, 3, 4, 5, 6, 7, 8, 9, 10, 11, 12, 13, 14, 15, 16, 17, 18, 19, 20])</a:t>
            </a:r>
          </a:p>
          <a:p>
            <a:endParaRPr lang="en-US" altLang="ko-KR" dirty="0"/>
          </a:p>
          <a:p>
            <a:r>
              <a:rPr lang="ko-KR" altLang="en-US" dirty="0"/>
              <a:t>이 배열에서 </a:t>
            </a:r>
            <a:r>
              <a:rPr lang="en-US" altLang="ko-KR" dirty="0"/>
              <a:t>3</a:t>
            </a:r>
            <a:r>
              <a:rPr lang="ko-KR" altLang="en-US" dirty="0"/>
              <a:t>의 배수를 찾아라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배열에서 </a:t>
            </a:r>
            <a:r>
              <a:rPr lang="en-US" altLang="ko-KR" dirty="0"/>
              <a:t>4</a:t>
            </a:r>
            <a:r>
              <a:rPr lang="ko-KR" altLang="en-US" dirty="0"/>
              <a:t>로 나누면 </a:t>
            </a:r>
            <a:r>
              <a:rPr lang="en-US" altLang="ko-KR" dirty="0"/>
              <a:t>1</a:t>
            </a:r>
            <a:r>
              <a:rPr lang="ko-KR" altLang="en-US" dirty="0"/>
              <a:t>이 남는 수를 찾아라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배열에서 </a:t>
            </a:r>
            <a:r>
              <a:rPr lang="en-US" altLang="ko-KR" dirty="0"/>
              <a:t>3</a:t>
            </a:r>
            <a:r>
              <a:rPr lang="ko-KR" altLang="en-US" dirty="0" err="1"/>
              <a:t>으로</a:t>
            </a:r>
            <a:r>
              <a:rPr lang="ko-KR" altLang="en-US" dirty="0"/>
              <a:t> 나누면 나누어지고 </a:t>
            </a:r>
            <a:r>
              <a:rPr lang="en-US" altLang="ko-KR" dirty="0"/>
              <a:t>4</a:t>
            </a:r>
            <a:r>
              <a:rPr lang="ko-KR" altLang="en-US" dirty="0"/>
              <a:t>로 나누면 </a:t>
            </a:r>
            <a:r>
              <a:rPr lang="en-US" altLang="ko-KR" dirty="0"/>
              <a:t>1</a:t>
            </a:r>
            <a:r>
              <a:rPr lang="ko-KR" altLang="en-US" dirty="0"/>
              <a:t>이 남는 수를 찾아라</a:t>
            </a:r>
            <a:r>
              <a:rPr lang="en-US" altLang="ko-KR" dirty="0"/>
              <a:t>.</a:t>
            </a:r>
          </a:p>
          <a:p>
            <a:endParaRPr lang="en-US" altLang="ko-KR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0444698-DB6C-BA4C-A3A0-78D24819DC2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8. </a:t>
            </a:r>
            <a:r>
              <a:rPr lang="ko-KR" altLang="en-US" spc="0" dirty="0"/>
              <a:t>실습 </a:t>
            </a:r>
            <a:r>
              <a:rPr lang="en-US" altLang="ko-KR" sz="2800" spc="0" dirty="0"/>
              <a:t>(</a:t>
            </a:r>
            <a:r>
              <a:rPr lang="en-US" altLang="ko-KR" spc="0" dirty="0" err="1"/>
              <a:t>ExNumpy.py</a:t>
            </a:r>
            <a:r>
              <a:rPr lang="en-US" altLang="ko-KR" spc="0" dirty="0"/>
              <a:t> )</a:t>
            </a:r>
            <a:endParaRPr lang="ko-KR" altLang="en-US" spc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FB005-F596-FA46-9B70-0D70F484A7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Numpy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024535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04.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Pandas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449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/>
              <a:t>1.</a:t>
            </a:r>
            <a:r>
              <a:rPr lang="en-US" altLang="ko-KR" sz="1800" dirty="0"/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데이터 분석 개요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97889E4-FE82-064C-A8FC-860690FD9974}"/>
              </a:ext>
            </a:extLst>
          </p:cNvPr>
          <p:cNvSpPr txBox="1">
            <a:spLocks/>
          </p:cNvSpPr>
          <p:nvPr/>
        </p:nvSpPr>
        <p:spPr>
          <a:xfrm>
            <a:off x="519252" y="1610850"/>
            <a:ext cx="8105496" cy="4849414"/>
          </a:xfrm>
          <a:prstGeom prst="rect">
            <a:avLst/>
          </a:prstGeom>
        </p:spPr>
        <p:txBody>
          <a:bodyPr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데이터 분석 방법</a:t>
            </a:r>
            <a:endParaRPr lang="en-US" altLang="ko-KR" sz="1800" dirty="0"/>
          </a:p>
          <a:p>
            <a:pPr lvl="1"/>
            <a:r>
              <a:rPr lang="ko-KR" altLang="en-US" sz="1800" dirty="0"/>
              <a:t>기술 통계</a:t>
            </a:r>
            <a:endParaRPr lang="en-US" altLang="ko-KR" sz="1800" dirty="0"/>
          </a:p>
          <a:p>
            <a:pPr lvl="1"/>
            <a:r>
              <a:rPr lang="ko-KR" altLang="en-US" sz="1800" dirty="0"/>
              <a:t>인과 분석</a:t>
            </a:r>
            <a:endParaRPr lang="en-US" altLang="ko-KR" sz="1800" dirty="0"/>
          </a:p>
          <a:p>
            <a:pPr lvl="1"/>
            <a:r>
              <a:rPr lang="ko-KR" altLang="en-US" sz="1800" dirty="0"/>
              <a:t>역학 데이터 분석</a:t>
            </a:r>
          </a:p>
          <a:p>
            <a:endParaRPr lang="en-US" altLang="ko-KR" sz="1800" dirty="0"/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데이터 분석 과정</a:t>
            </a:r>
            <a:endParaRPr lang="en-US" altLang="ko-KR" sz="1800" dirty="0"/>
          </a:p>
          <a:p>
            <a:pPr lvl="1"/>
            <a:r>
              <a:rPr lang="ko-KR" altLang="en-US" sz="1800" dirty="0"/>
              <a:t>데이터 수집 → 데이터 정제 → 기술 통계 분석 및 탐색적 분석 </a:t>
            </a:r>
            <a:br>
              <a:rPr lang="en-US" altLang="ko-KR" sz="1800" dirty="0"/>
            </a:br>
            <a:r>
              <a:rPr lang="ko-KR" altLang="en-US" sz="1800" dirty="0"/>
              <a:t>→ 미래 예측</a:t>
            </a:r>
            <a:endParaRPr lang="en-US" altLang="ko-KR" sz="1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97980" y="869875"/>
            <a:ext cx="2557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sz="2400" b="1" dirty="0"/>
              <a:t>데이터 분석 과정</a:t>
            </a:r>
            <a:endParaRPr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BC6AE-A18B-874D-958E-2B20BEDAA2C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199272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Pandas </a:t>
            </a:r>
            <a:r>
              <a:rPr lang="ko-KR" altLang="en-US" sz="2000" b="1" dirty="0"/>
              <a:t>정의 </a:t>
            </a:r>
            <a:r>
              <a:rPr lang="en-US" altLang="ko-KR" sz="2000" b="1" dirty="0"/>
              <a:t> </a:t>
            </a:r>
            <a:endParaRPr lang="ko-KR" altLang="en-US" b="1" dirty="0"/>
          </a:p>
          <a:p>
            <a:endParaRPr lang="en-US" altLang="ko-KR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EB4AE9-9A7A-C343-B1A3-A61B0200B937}"/>
              </a:ext>
            </a:extLst>
          </p:cNvPr>
          <p:cNvSpPr/>
          <p:nvPr/>
        </p:nvSpPr>
        <p:spPr>
          <a:xfrm>
            <a:off x="559025" y="1297266"/>
            <a:ext cx="7973415" cy="17007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 분석을 할 때 가장 많이 쓰이는 패키지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대부분의 데이터는 </a:t>
            </a:r>
            <a:r>
              <a:rPr lang="ko-KR" altLang="en-US" dirty="0" err="1"/>
              <a:t>시계열</a:t>
            </a:r>
            <a:r>
              <a:rPr lang="en-US" altLang="ko-KR" dirty="0"/>
              <a:t>(series)</a:t>
            </a:r>
            <a:r>
              <a:rPr lang="ko-KR" altLang="en-US" dirty="0"/>
              <a:t>이나 표</a:t>
            </a:r>
            <a:r>
              <a:rPr lang="en-US" altLang="ko-KR" dirty="0"/>
              <a:t>(table)</a:t>
            </a:r>
            <a:r>
              <a:rPr lang="ko-KR" altLang="en-US" dirty="0"/>
              <a:t>의 형태로 나타냄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pandas </a:t>
            </a:r>
            <a:r>
              <a:rPr lang="ko-KR" altLang="en-US" dirty="0"/>
              <a:t>패키지에서는 이러한 표 데이터를 다루기 위한 </a:t>
            </a:r>
            <a:br>
              <a:rPr lang="en-US" altLang="ko-KR" dirty="0"/>
            </a:br>
            <a:r>
              <a:rPr lang="ko-KR" altLang="en-US" dirty="0"/>
              <a:t>시리즈</a:t>
            </a:r>
            <a:r>
              <a:rPr lang="en-US" altLang="ko-KR" dirty="0"/>
              <a:t>(Series) </a:t>
            </a:r>
            <a:r>
              <a:rPr lang="ko-KR" altLang="en-US" dirty="0"/>
              <a:t>클래스와 데이터프레임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클래스를 제공</a:t>
            </a: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dirty="0"/>
              <a:t> </a:t>
            </a:r>
            <a:r>
              <a:rPr lang="en-US" altLang="ko-KR" spc="-150" dirty="0">
                <a:solidFill>
                  <a:srgbClr val="FFFFFF"/>
                </a:solidFill>
              </a:rPr>
              <a:t>Pandas </a:t>
            </a:r>
            <a:r>
              <a:rPr lang="ko-KR" altLang="en-US" spc="-150" dirty="0">
                <a:solidFill>
                  <a:srgbClr val="FFFFFF"/>
                </a:solidFill>
              </a:rPr>
              <a:t>정의  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84BF3-3D8B-5547-8590-BA292CCC3E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38816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473311" y="1196752"/>
            <a:ext cx="8189439" cy="4193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시리즈 클래스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   </a:t>
            </a:r>
            <a:r>
              <a:rPr lang="ko-KR" altLang="en-US" b="1" dirty="0"/>
              <a:t>시리즈 </a:t>
            </a:r>
            <a:r>
              <a:rPr lang="en-US" altLang="ko-KR" b="1" dirty="0"/>
              <a:t>= </a:t>
            </a:r>
            <a:r>
              <a:rPr lang="ko-KR" altLang="en-US" b="1" dirty="0"/>
              <a:t>값</a:t>
            </a:r>
            <a:r>
              <a:rPr lang="en-US" altLang="ko-KR" b="1" dirty="0"/>
              <a:t>(value) + </a:t>
            </a:r>
            <a:r>
              <a:rPr lang="ko-KR" altLang="en-US" b="1" dirty="0"/>
              <a:t>인덱스</a:t>
            </a:r>
            <a:r>
              <a:rPr lang="en-US" altLang="ko-KR" b="1" dirty="0"/>
              <a:t>(index)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시리즈의 인덱스는 </a:t>
            </a:r>
            <a:r>
              <a:rPr lang="en-US" altLang="ko-KR" dirty="0"/>
              <a:t>index </a:t>
            </a:r>
            <a:r>
              <a:rPr lang="ko-KR" altLang="en-US" dirty="0"/>
              <a:t>속성으로 접근할 수 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시리즈의 값은 </a:t>
            </a:r>
            <a:r>
              <a:rPr lang="en-US" altLang="ko-KR" dirty="0"/>
              <a:t>1</a:t>
            </a:r>
            <a:r>
              <a:rPr lang="ko-KR" altLang="en-US" dirty="0"/>
              <a:t>차원 배열이며 </a:t>
            </a:r>
            <a:r>
              <a:rPr lang="en-US" altLang="ko-KR" dirty="0"/>
              <a:t>values </a:t>
            </a:r>
            <a:r>
              <a:rPr lang="ko-KR" altLang="en-US" dirty="0"/>
              <a:t>속성으로 접근할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인덱스의 값을 </a:t>
            </a:r>
            <a:r>
              <a:rPr lang="ko-KR" altLang="en-US" b="1" dirty="0"/>
              <a:t>인덱스 라벨</a:t>
            </a:r>
            <a:r>
              <a:rPr lang="en-US" altLang="ko-KR" b="1" dirty="0"/>
              <a:t>(label)</a:t>
            </a:r>
            <a:r>
              <a:rPr lang="ko-KR" altLang="en-US" dirty="0"/>
              <a:t>이라고도 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인덱스 라벨은 문자열 뿐 아니라 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정수 등도 가능하다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만약 인덱스를 지정하지 않고 시리즈를 만들면 시리즈의 인덱스는 </a:t>
            </a:r>
            <a:br>
              <a:rPr lang="en-US" altLang="ko-KR" dirty="0"/>
            </a:b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시작하는 </a:t>
            </a:r>
            <a:r>
              <a:rPr lang="ko-KR" altLang="en-US" dirty="0" err="1"/>
              <a:t>정수값이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84BF3-3D8B-5547-8590-BA292CCC3E8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0586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8078" y="1052736"/>
            <a:ext cx="8405463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 생성</a:t>
            </a:r>
            <a:endParaRPr lang="en-US" altLang="ko-KR" b="1" dirty="0"/>
          </a:p>
          <a:p>
            <a:r>
              <a:rPr lang="en-US" altLang="ko-KR" b="1" dirty="0"/>
              <a:t>s = </a:t>
            </a:r>
            <a:r>
              <a:rPr lang="en-US" altLang="ko-KR" b="1" dirty="0" err="1"/>
              <a:t>pd.Series</a:t>
            </a:r>
            <a:r>
              <a:rPr lang="en-US" altLang="ko-KR" dirty="0"/>
              <a:t>([9904312, 3448737, 2890451, 2466052],</a:t>
            </a:r>
          </a:p>
          <a:p>
            <a:r>
              <a:rPr lang="en-US" altLang="ko-KR" dirty="0"/>
              <a:t>             </a:t>
            </a:r>
            <a:r>
              <a:rPr lang="ko-KR" altLang="en-US" dirty="0"/>
              <a:t>     </a:t>
            </a:r>
            <a:r>
              <a:rPr lang="en-US" altLang="ko-KR" dirty="0"/>
              <a:t> index=["</a:t>
            </a:r>
            <a:r>
              <a:rPr lang="ko-KR" altLang="en-US" dirty="0"/>
              <a:t>서울</a:t>
            </a:r>
            <a:r>
              <a:rPr lang="en-US" altLang="ko-KR" dirty="0"/>
              <a:t>", "</a:t>
            </a:r>
            <a:r>
              <a:rPr lang="ko-KR" altLang="en-US" dirty="0"/>
              <a:t>부산</a:t>
            </a:r>
            <a:r>
              <a:rPr lang="en-US" altLang="ko-KR" dirty="0"/>
              <a:t>", "</a:t>
            </a:r>
            <a:r>
              <a:rPr lang="ko-KR" altLang="en-US" dirty="0"/>
              <a:t>인천</a:t>
            </a:r>
            <a:r>
              <a:rPr lang="en-US" altLang="ko-KR" dirty="0"/>
              <a:t>", "</a:t>
            </a:r>
            <a:r>
              <a:rPr lang="ko-KR" altLang="en-US" dirty="0"/>
              <a:t>대구</a:t>
            </a:r>
            <a:r>
              <a:rPr lang="en-US" altLang="ko-KR" dirty="0"/>
              <a:t>"])</a:t>
            </a:r>
          </a:p>
          <a:p>
            <a:br>
              <a:rPr lang="ko-KR" altLang="en-US" dirty="0"/>
            </a:br>
            <a:r>
              <a:rPr lang="en-US" altLang="ko-KR" b="1" dirty="0" err="1"/>
              <a:t>pd.Series</a:t>
            </a:r>
            <a:r>
              <a:rPr lang="en-US" altLang="ko-KR" b="1" dirty="0"/>
              <a:t>(range(10, 14))  </a:t>
            </a:r>
            <a:r>
              <a:rPr lang="en-US" altLang="ko-KR" dirty="0"/>
              <a:t># index </a:t>
            </a:r>
            <a:r>
              <a:rPr lang="ko-KR" altLang="en-US" dirty="0"/>
              <a:t>없이 생성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인덱스가 생성 됨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데이터 및 인덱스 접근 </a:t>
            </a:r>
            <a:endParaRPr lang="en-US" altLang="ko-KR" b="1" dirty="0"/>
          </a:p>
          <a:p>
            <a:r>
              <a:rPr lang="en-US" altLang="ko-KR" dirty="0" err="1"/>
              <a:t>s.index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r>
              <a:rPr lang="ko-KR" altLang="en-US" dirty="0"/>
              <a:t> 인덱스 출력</a:t>
            </a:r>
            <a:endParaRPr lang="en-US" altLang="ko-KR" dirty="0"/>
          </a:p>
          <a:p>
            <a:r>
              <a:rPr lang="en-US" altLang="ko-KR" dirty="0" err="1"/>
              <a:t>s.values</a:t>
            </a:r>
            <a:r>
              <a:rPr lang="ko-KR" altLang="en-US" dirty="0"/>
              <a:t>  </a:t>
            </a:r>
            <a:r>
              <a:rPr lang="en-US" altLang="ko-KR" dirty="0"/>
              <a:t>#</a:t>
            </a:r>
            <a:r>
              <a:rPr lang="ko-KR" altLang="en-US" dirty="0"/>
              <a:t> 데이터 출력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name </a:t>
            </a:r>
            <a:r>
              <a:rPr lang="ko-KR" altLang="en-US" b="1" dirty="0"/>
              <a:t>속성을 이용하여 시리즈 데이터에 이름을 부여 함</a:t>
            </a:r>
            <a:endParaRPr lang="en-US" altLang="ko-KR" b="1" dirty="0"/>
          </a:p>
          <a:p>
            <a:r>
              <a:rPr lang="en-US" altLang="ko-KR" dirty="0" err="1"/>
              <a:t>s.name</a:t>
            </a:r>
            <a:r>
              <a:rPr lang="en-US" altLang="ko-KR" dirty="0"/>
              <a:t> = "</a:t>
            </a:r>
            <a:r>
              <a:rPr lang="ko-KR" altLang="en-US" dirty="0"/>
              <a:t>인구</a:t>
            </a:r>
            <a:r>
              <a:rPr lang="en-US" altLang="ko-KR" dirty="0"/>
              <a:t>"</a:t>
            </a:r>
          </a:p>
          <a:p>
            <a:r>
              <a:rPr lang="en-US" altLang="ko-KR" dirty="0" err="1"/>
              <a:t>s.index.name</a:t>
            </a:r>
            <a:r>
              <a:rPr lang="en-US" altLang="ko-KR" dirty="0"/>
              <a:t> = "</a:t>
            </a:r>
            <a:r>
              <a:rPr lang="ko-KR" altLang="en-US" dirty="0"/>
              <a:t>도시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시리즈 연산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NumPy </a:t>
            </a:r>
            <a:r>
              <a:rPr lang="ko-KR" altLang="en-US" dirty="0"/>
              <a:t>배열처럼 시리즈도 </a:t>
            </a:r>
            <a:r>
              <a:rPr lang="ko-KR" altLang="en-US" dirty="0" err="1"/>
              <a:t>벡터화</a:t>
            </a:r>
            <a:r>
              <a:rPr lang="ko-KR" altLang="en-US" dirty="0"/>
              <a:t> 연산</a:t>
            </a:r>
            <a:r>
              <a:rPr lang="en-US" altLang="ko-KR" dirty="0"/>
              <a:t>,</a:t>
            </a:r>
            <a:r>
              <a:rPr lang="ko-KR" altLang="en-US" dirty="0"/>
              <a:t> 시리즈의 값에만 적용</a:t>
            </a:r>
            <a:endParaRPr lang="en-US" altLang="ko-KR" b="1" dirty="0"/>
          </a:p>
          <a:p>
            <a:r>
              <a:rPr lang="en-US" altLang="ko-KR" dirty="0"/>
              <a:t>s / 1000000</a:t>
            </a:r>
          </a:p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ACA2B-FAE0-9E4A-996D-4CEF0C15EED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95106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7469" y="1124744"/>
            <a:ext cx="8405463" cy="43088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 인덱싱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NumPy </a:t>
            </a:r>
            <a:r>
              <a:rPr lang="ko-KR" altLang="en-US" sz="1600" dirty="0"/>
              <a:t>배열에서 가능한 인덱스 방법으로 가능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인덱스 라벨을 이용한 인덱싱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배열 인덱싱이나 인덱스 라벨을 이용한 </a:t>
            </a:r>
            <a:r>
              <a:rPr lang="ko-KR" altLang="en-US" sz="1600" dirty="0" err="1"/>
              <a:t>슬라이싱</a:t>
            </a:r>
            <a:r>
              <a:rPr lang="en-US" altLang="ko-KR" sz="1600" dirty="0"/>
              <a:t>(slicing)</a:t>
            </a:r>
            <a:r>
              <a:rPr lang="ko-KR" altLang="en-US" sz="1600" dirty="0"/>
              <a:t>도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라벨 값이 영문 문자열인 경우에는 마치 속성인것처럼 점</a:t>
            </a:r>
            <a:r>
              <a:rPr lang="en-US" altLang="ko-KR" sz="1600" dirty="0"/>
              <a:t>(.)</a:t>
            </a:r>
            <a:r>
              <a:rPr lang="ko-KR" altLang="en-US" sz="1600" dirty="0"/>
              <a:t>을 이용하여 접근 가능</a:t>
            </a:r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s[1],</a:t>
            </a:r>
            <a:r>
              <a:rPr lang="ko-KR" altLang="en-US" sz="1600" dirty="0"/>
              <a:t> </a:t>
            </a:r>
            <a:r>
              <a:rPr lang="en-US" altLang="ko-KR" sz="1600" dirty="0"/>
              <a:t>s["</a:t>
            </a:r>
            <a:r>
              <a:rPr lang="ko-KR" altLang="en-US" sz="1600" dirty="0"/>
              <a:t>부산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s[[0, 3, 1]],</a:t>
            </a:r>
            <a:r>
              <a:rPr lang="ko-KR" altLang="en-US" sz="1600" dirty="0"/>
              <a:t> </a:t>
            </a:r>
            <a:r>
              <a:rPr lang="en-US" altLang="ko-KR" sz="1600" dirty="0"/>
              <a:t>s[["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대구</a:t>
            </a:r>
            <a:r>
              <a:rPr lang="en-US" altLang="ko-KR" sz="1600" dirty="0"/>
              <a:t>",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"]]</a:t>
            </a:r>
          </a:p>
          <a:p>
            <a:r>
              <a:rPr lang="en-US" altLang="ko-KR" sz="1600" dirty="0"/>
              <a:t>s[(250e4 &lt; s) &amp; (s &lt; 500e4)]</a:t>
            </a:r>
          </a:p>
          <a:p>
            <a:endParaRPr lang="en-US" altLang="ko-KR" sz="1600" dirty="0"/>
          </a:p>
          <a:p>
            <a:r>
              <a:rPr lang="en-US" altLang="ko-KR" sz="1600" dirty="0"/>
              <a:t>s[1:3]</a:t>
            </a:r>
          </a:p>
          <a:p>
            <a:r>
              <a:rPr lang="en-US" altLang="ko-KR" sz="1600" dirty="0"/>
              <a:t>s["</a:t>
            </a:r>
            <a:r>
              <a:rPr lang="ko-KR" altLang="en-US" sz="1600" dirty="0"/>
              <a:t>부산</a:t>
            </a:r>
            <a:r>
              <a:rPr lang="en-US" altLang="ko-KR" sz="1600" dirty="0"/>
              <a:t>":"</a:t>
            </a:r>
            <a:r>
              <a:rPr lang="ko-KR" altLang="en-US" sz="1600" dirty="0"/>
              <a:t>대구</a:t>
            </a:r>
            <a:r>
              <a:rPr lang="en-US" altLang="ko-KR" sz="1600" dirty="0"/>
              <a:t>"]</a:t>
            </a:r>
          </a:p>
          <a:p>
            <a:endParaRPr lang="en-US" altLang="ko-KR" sz="1600" dirty="0"/>
          </a:p>
          <a:p>
            <a:r>
              <a:rPr lang="en-US" altLang="ko-KR" sz="1600" dirty="0"/>
              <a:t>s0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(range(3), index=["a", "b", "c"])</a:t>
            </a:r>
          </a:p>
          <a:p>
            <a:r>
              <a:rPr lang="en-US" altLang="ko-KR" sz="1600" dirty="0"/>
              <a:t>s0.a</a:t>
            </a:r>
          </a:p>
          <a:p>
            <a:r>
              <a:rPr lang="en-US" altLang="ko-KR" sz="1600" dirty="0"/>
              <a:t>s0.b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42FB22-D51E-7045-8109-67556206C5A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9A121-A10B-D144-B0C0-F970993F48F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64876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980728"/>
            <a:ext cx="8405463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시리즈와 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</a:t>
            </a:r>
            <a:r>
              <a:rPr lang="ko-KR" altLang="en-US" b="1" dirty="0" err="1"/>
              <a:t>자료형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라벨 값을 키</a:t>
            </a:r>
            <a:r>
              <a:rPr lang="en-US" altLang="ko-KR" sz="1600" dirty="0"/>
              <a:t>(key)</a:t>
            </a:r>
            <a:r>
              <a:rPr lang="ko-KR" altLang="en-US" sz="1600" dirty="0"/>
              <a:t>로 가지는 </a:t>
            </a:r>
            <a:r>
              <a:rPr lang="ko-KR" altLang="en-US" sz="1600" dirty="0" err="1"/>
              <a:t>딕셔너리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자료형과</a:t>
            </a:r>
            <a:r>
              <a:rPr lang="ko-KR" altLang="en-US" sz="1600" dirty="0"/>
              <a:t> 같다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딕셔너리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자료형에서</a:t>
            </a:r>
            <a:r>
              <a:rPr lang="ko-KR" altLang="en-US" sz="1600" dirty="0"/>
              <a:t> 제공하는 </a:t>
            </a:r>
            <a:r>
              <a:rPr lang="en-US" altLang="ko-KR" sz="1400" dirty="0"/>
              <a:t>in</a:t>
            </a:r>
            <a:r>
              <a:rPr lang="en-US" altLang="ko-KR" sz="1600" dirty="0"/>
              <a:t> </a:t>
            </a:r>
            <a:r>
              <a:rPr lang="ko-KR" altLang="en-US" sz="1600" dirty="0"/>
              <a:t>연산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 </a:t>
            </a:r>
            <a:r>
              <a:rPr lang="en-US" altLang="ko-KR" sz="1600" dirty="0"/>
              <a:t>items </a:t>
            </a:r>
            <a:r>
              <a:rPr lang="ko-KR" altLang="en-US" sz="1600" dirty="0"/>
              <a:t>메서드를 사용  </a:t>
            </a:r>
            <a:r>
              <a:rPr lang="en-US" altLang="ko-KR" sz="1400" dirty="0"/>
              <a:t>for</a:t>
            </a:r>
            <a:r>
              <a:rPr lang="en-US" altLang="ko-KR" sz="1600" dirty="0"/>
              <a:t> </a:t>
            </a:r>
            <a:r>
              <a:rPr lang="ko-KR" altLang="en-US" sz="1600" dirty="0"/>
              <a:t>루프를 통해 각 원소의 키</a:t>
            </a:r>
            <a:r>
              <a:rPr lang="en-US" altLang="ko-KR" sz="1600" dirty="0"/>
              <a:t>(key)</a:t>
            </a:r>
            <a:r>
              <a:rPr lang="ko-KR" altLang="en-US" sz="1600" dirty="0"/>
              <a:t>와 값</a:t>
            </a:r>
            <a:r>
              <a:rPr lang="en-US" altLang="ko-KR" sz="1600" dirty="0"/>
              <a:t>(value)</a:t>
            </a:r>
            <a:r>
              <a:rPr lang="ko-KR" altLang="en-US" sz="1600" dirty="0"/>
              <a:t>을 접근 가능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en-US" altLang="ko-KR" sz="1600" dirty="0"/>
              <a:t>"</a:t>
            </a:r>
            <a:r>
              <a:rPr lang="ko-KR" altLang="en-US" sz="1600" dirty="0"/>
              <a:t>서울</a:t>
            </a:r>
            <a:r>
              <a:rPr lang="en-US" altLang="ko-KR" sz="1600" dirty="0"/>
              <a:t>" in s</a:t>
            </a:r>
          </a:p>
          <a:p>
            <a:r>
              <a:rPr lang="en-US" altLang="ko-KR" sz="1600" dirty="0"/>
              <a:t>for k, v in </a:t>
            </a:r>
            <a:r>
              <a:rPr lang="en-US" altLang="ko-KR" sz="1600" dirty="0" err="1"/>
              <a:t>s.items</a:t>
            </a:r>
            <a:r>
              <a:rPr lang="en-US" altLang="ko-KR" sz="1600" dirty="0"/>
              <a:t>():</a:t>
            </a:r>
          </a:p>
          <a:p>
            <a:r>
              <a:rPr lang="en-US" altLang="ko-KR" sz="1600" dirty="0"/>
              <a:t>    print("%s = %d" % (k, v))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 객체에서 시리즈를 </a:t>
            </a:r>
            <a:r>
              <a:rPr lang="ko-KR" altLang="en-US" b="1" dirty="0" err="1"/>
              <a:t>만듬</a:t>
            </a:r>
            <a:endParaRPr lang="en-US" altLang="ko-KR" b="1" dirty="0"/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({"</a:t>
            </a:r>
            <a:r>
              <a:rPr lang="ko-KR" altLang="en-US" sz="1600" dirty="0"/>
              <a:t>서울</a:t>
            </a:r>
            <a:r>
              <a:rPr lang="en-US" altLang="ko-KR" sz="1600" dirty="0"/>
              <a:t>": 9631482,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": 3393191,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": 2632035,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": 1490158})</a:t>
            </a:r>
          </a:p>
          <a:p>
            <a:r>
              <a:rPr lang="en-US" altLang="ko-KR" sz="1600" dirty="0"/>
              <a:t>S2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</a:t>
            </a:r>
            <a:r>
              <a:rPr lang="ko-KR" altLang="en-US" b="1" dirty="0" err="1"/>
              <a:t>딕셔너리는</a:t>
            </a:r>
            <a:r>
              <a:rPr lang="ko-KR" altLang="en-US" b="1" dirty="0"/>
              <a:t> 순서 없음</a:t>
            </a:r>
            <a:r>
              <a:rPr lang="en-US" altLang="ko-KR" b="1" dirty="0"/>
              <a:t>,</a:t>
            </a:r>
            <a:r>
              <a:rPr lang="ko-KR" altLang="en-US" b="1" dirty="0"/>
              <a:t> 순서를 정하고 싶다면 인덱스를 리스트로 지정</a:t>
            </a:r>
            <a:endParaRPr lang="en-US" altLang="ko-KR" b="1" dirty="0"/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({"</a:t>
            </a:r>
            <a:r>
              <a:rPr lang="ko-KR" altLang="en-US" sz="1600" dirty="0"/>
              <a:t>서울</a:t>
            </a:r>
            <a:r>
              <a:rPr lang="en-US" altLang="ko-KR" sz="1600" dirty="0"/>
              <a:t>": 9631482,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": 3393191,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": 2632035,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": 1490158},</a:t>
            </a:r>
          </a:p>
          <a:p>
            <a:r>
              <a:rPr lang="en-US" altLang="ko-KR" sz="1600" dirty="0"/>
              <a:t>               index=["</a:t>
            </a:r>
            <a:r>
              <a:rPr lang="ko-KR" altLang="en-US" sz="1600" dirty="0"/>
              <a:t>부산</a:t>
            </a:r>
            <a:r>
              <a:rPr lang="en-US" altLang="ko-KR" sz="1600" dirty="0"/>
              <a:t>", 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", "</a:t>
            </a:r>
            <a:r>
              <a:rPr lang="ko-KR" altLang="en-US" sz="1600" dirty="0"/>
              <a:t>대전</a:t>
            </a:r>
            <a:r>
              <a:rPr lang="en-US" altLang="ko-KR" sz="1600" dirty="0"/>
              <a:t>"])</a:t>
            </a:r>
          </a:p>
          <a:p>
            <a:r>
              <a:rPr lang="en-US" altLang="ko-KR" sz="1600" dirty="0"/>
              <a:t>s2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F4810CB-00A7-DA43-8F1B-4EC4B5AC8E0E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14B94-413A-3D4E-9791-AF331BDFCD7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53882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980728"/>
            <a:ext cx="8405463" cy="51398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인덱스 기반 연산</a:t>
            </a:r>
            <a:endParaRPr lang="en-US" altLang="ko-KR" b="1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ko-KR" altLang="en-US" dirty="0"/>
              <a:t> </a:t>
            </a:r>
            <a:r>
              <a:rPr lang="en-US" altLang="ko-KR" dirty="0"/>
              <a:t>2015</a:t>
            </a:r>
            <a:r>
              <a:rPr lang="ko-KR" altLang="en-US" dirty="0"/>
              <a:t>년도와 </a:t>
            </a:r>
            <a:r>
              <a:rPr lang="en-US" altLang="ko-KR" dirty="0"/>
              <a:t>2010</a:t>
            </a:r>
            <a:r>
              <a:rPr lang="ko-KR" altLang="en-US" dirty="0"/>
              <a:t>년의 인구 증가를 계산</a:t>
            </a:r>
            <a:endParaRPr lang="en-US" altLang="ko-KR" dirty="0"/>
          </a:p>
          <a:p>
            <a:r>
              <a:rPr lang="en-US" altLang="ko-KR" sz="1600" dirty="0"/>
              <a:t>ds = s - s2</a:t>
            </a:r>
          </a:p>
          <a:p>
            <a:r>
              <a:rPr lang="en-US" altLang="ko-KR" sz="1600" dirty="0"/>
              <a:t>ds</a:t>
            </a:r>
          </a:p>
          <a:p>
            <a:r>
              <a:rPr lang="en-US" altLang="ko-KR" sz="1600" dirty="0"/>
              <a:t>== out ===</a:t>
            </a:r>
          </a:p>
          <a:p>
            <a:r>
              <a:rPr lang="ko-KR" altLang="en-US" sz="1400" dirty="0"/>
              <a:t>대구 </a:t>
            </a:r>
            <a:r>
              <a:rPr lang="en-US" altLang="ko-KR" sz="1400" dirty="0" err="1"/>
              <a:t>NaN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대전 </a:t>
            </a:r>
            <a:r>
              <a:rPr lang="en-US" altLang="ko-KR" sz="1400" dirty="0" err="1"/>
              <a:t>NaN</a:t>
            </a:r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부산 </a:t>
            </a:r>
            <a:r>
              <a:rPr lang="en-US" altLang="ko-KR" sz="1400" dirty="0"/>
              <a:t>55546.0 </a:t>
            </a:r>
          </a:p>
          <a:p>
            <a:r>
              <a:rPr lang="ko-KR" altLang="en-US" sz="1400" dirty="0"/>
              <a:t>서울 </a:t>
            </a:r>
            <a:r>
              <a:rPr lang="en-US" altLang="ko-KR" sz="1400" dirty="0"/>
              <a:t>272830.0 </a:t>
            </a:r>
          </a:p>
          <a:p>
            <a:r>
              <a:rPr lang="ko-KR" altLang="en-US" sz="1400" dirty="0"/>
              <a:t>인천 </a:t>
            </a:r>
            <a:r>
              <a:rPr lang="en-US" altLang="ko-KR" sz="1400" dirty="0"/>
              <a:t>258416.0 </a:t>
            </a:r>
          </a:p>
          <a:p>
            <a:r>
              <a:rPr lang="en-US" altLang="ko-KR" sz="1400" dirty="0" err="1"/>
              <a:t>dtype</a:t>
            </a:r>
            <a:r>
              <a:rPr lang="en-US" altLang="ko-KR" sz="1400" dirty="0"/>
              <a:t>: float64</a:t>
            </a:r>
          </a:p>
          <a:p>
            <a:endParaRPr lang="en-US" altLang="ko-KR" sz="1600" dirty="0"/>
          </a:p>
          <a:p>
            <a:r>
              <a:rPr lang="en-US" altLang="ko-KR" sz="1400" dirty="0"/>
              <a:t>** </a:t>
            </a:r>
            <a:r>
              <a:rPr lang="ko-KR" altLang="en-US" sz="1600" dirty="0"/>
              <a:t>대구와 대전의 경우에는 </a:t>
            </a:r>
            <a:r>
              <a:rPr lang="en-US" altLang="ko-KR" sz="1600" dirty="0"/>
              <a:t>2010</a:t>
            </a:r>
            <a:r>
              <a:rPr lang="ko-KR" altLang="en-US" sz="1600" dirty="0"/>
              <a:t>년 자료와 </a:t>
            </a:r>
            <a:r>
              <a:rPr lang="en-US" altLang="ko-KR" sz="1600" dirty="0"/>
              <a:t>2015</a:t>
            </a:r>
            <a:r>
              <a:rPr lang="ko-KR" altLang="en-US" sz="1600" dirty="0"/>
              <a:t>년 자료가 모두 존재하지 않기 때문에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계산이 불가능</a:t>
            </a:r>
            <a:endParaRPr lang="en-US" altLang="ko-KR" sz="1600" dirty="0"/>
          </a:p>
          <a:p>
            <a:r>
              <a:rPr lang="en-US" altLang="ko-KR" sz="1400" dirty="0"/>
              <a:t>** </a:t>
            </a:r>
            <a:r>
              <a:rPr lang="en-US" altLang="ko-KR" sz="1400" dirty="0" err="1"/>
              <a:t>NaN</a:t>
            </a:r>
            <a:r>
              <a:rPr lang="ko-KR" altLang="en-US" sz="1600" dirty="0"/>
              <a:t>이 아닌 값만 구하기 위해 </a:t>
            </a:r>
            <a:r>
              <a:rPr lang="en-US" altLang="ko-KR" sz="1600" b="1" dirty="0" err="1"/>
              <a:t>notnull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메서드를 사용</a:t>
            </a:r>
            <a:endParaRPr lang="en-US" altLang="ko-KR" sz="1600" dirty="0"/>
          </a:p>
          <a:p>
            <a:r>
              <a:rPr lang="en-US" altLang="ko-KR" sz="1600" b="1" dirty="0" err="1"/>
              <a:t>ds.notnull</a:t>
            </a:r>
            <a:r>
              <a:rPr lang="en-US" altLang="ko-KR" sz="1600" b="1" dirty="0"/>
              <a:t>(). # not null </a:t>
            </a:r>
            <a:r>
              <a:rPr lang="ko-KR" altLang="en-US" sz="1600" b="1" dirty="0"/>
              <a:t>이면 </a:t>
            </a:r>
            <a:r>
              <a:rPr lang="en-US" altLang="ko-KR" sz="1600" b="1" dirty="0"/>
              <a:t>TRUE</a:t>
            </a:r>
            <a:r>
              <a:rPr lang="ko-KR" altLang="en-US" sz="1600" b="1" dirty="0"/>
              <a:t> 반환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/>
              <a:t>** </a:t>
            </a:r>
            <a:r>
              <a:rPr lang="ko-KR" altLang="en-US" sz="1600" dirty="0"/>
              <a:t>인구 증가율</a:t>
            </a:r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 = (s - s2) / s2 * 100</a:t>
            </a:r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rs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rs.notnull</a:t>
            </a:r>
            <a:r>
              <a:rPr lang="en-US" altLang="ko-KR" sz="1600" dirty="0"/>
              <a:t>()]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 err="1"/>
              <a:t>rs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298CD14-21C4-024F-AE3B-FD1DA8AC795A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3DD1F-5375-D741-83E3-BC42C57BF258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670951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 갱신</a:t>
            </a:r>
            <a:r>
              <a:rPr lang="en-US" altLang="ko-KR" b="1" dirty="0"/>
              <a:t>,</a:t>
            </a:r>
            <a:r>
              <a:rPr lang="ko-KR" altLang="en-US" b="1" dirty="0"/>
              <a:t> 추가</a:t>
            </a:r>
            <a:r>
              <a:rPr lang="en-US" altLang="ko-KR" b="1" dirty="0"/>
              <a:t>,</a:t>
            </a:r>
            <a:r>
              <a:rPr lang="ko-KR" altLang="en-US" b="1" dirty="0"/>
              <a:t> 삭제</a:t>
            </a:r>
            <a:endParaRPr lang="en-US" altLang="ko-KR" b="1" dirty="0"/>
          </a:p>
          <a:p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부산</a:t>
            </a:r>
            <a:r>
              <a:rPr lang="en-US" altLang="ko-KR" sz="1600" dirty="0"/>
              <a:t>"] = 1.63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인덱스로 데이터 갱신</a:t>
            </a:r>
            <a:endParaRPr lang="en-US" altLang="ko-KR" sz="1600" dirty="0"/>
          </a:p>
          <a:p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대구</a:t>
            </a:r>
            <a:r>
              <a:rPr lang="en-US" altLang="ko-KR" sz="1600" dirty="0"/>
              <a:t>"] = 1.41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인덱스로 데이터 추가</a:t>
            </a:r>
            <a:endParaRPr lang="en-US" altLang="ko-KR" sz="1600" dirty="0"/>
          </a:p>
          <a:p>
            <a:r>
              <a:rPr lang="en-US" altLang="ko-KR" sz="1600" dirty="0"/>
              <a:t>del </a:t>
            </a:r>
            <a:r>
              <a:rPr lang="en-US" altLang="ko-KR" sz="1600" dirty="0" err="1"/>
              <a:t>rs</a:t>
            </a:r>
            <a:r>
              <a:rPr lang="en-US" altLang="ko-KR" sz="1600" dirty="0"/>
              <a:t>["</a:t>
            </a:r>
            <a:r>
              <a:rPr lang="ko-KR" altLang="en-US" sz="1600" dirty="0"/>
              <a:t>서울</a:t>
            </a:r>
            <a:r>
              <a:rPr lang="en-US" altLang="ko-KR" sz="1600" dirty="0"/>
              <a:t>"]</a:t>
            </a:r>
            <a:r>
              <a:rPr lang="ko-KR" altLang="en-US" sz="1600" dirty="0"/>
              <a:t>    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del </a:t>
            </a:r>
            <a:r>
              <a:rPr lang="ko-KR" altLang="en-US" sz="1600" dirty="0"/>
              <a:t>로 삭제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213FB4B-2BE4-F649-81DB-CAFF238FA73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-150" dirty="0">
                <a:solidFill>
                  <a:srgbClr val="FFFFFF"/>
                </a:solidFill>
              </a:rPr>
              <a:t>시리즈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B446-063A-4B47-8016-3452DD431C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316147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6273" y="980728"/>
            <a:ext cx="8405463" cy="5293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데이터프레임 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</a:t>
            </a:r>
            <a:r>
              <a:rPr lang="ko-KR" altLang="en-US" sz="1600" dirty="0"/>
              <a:t>차원 행렬 데이터에 인덱스를 붙인 것과 </a:t>
            </a:r>
            <a:r>
              <a:rPr lang="ko-KR" altLang="en-US" sz="1600" dirty="0" err="1"/>
              <a:t>비슷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공통 인덱스를 가지는 열 시리즈</a:t>
            </a:r>
            <a:r>
              <a:rPr lang="en-US" altLang="ko-KR" sz="1600" dirty="0"/>
              <a:t>(column series)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딕셔너리로</a:t>
            </a:r>
            <a:r>
              <a:rPr lang="ko-KR" altLang="en-US" sz="1600" dirty="0"/>
              <a:t> 묶어놓은 것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데이터만 접근하려면 </a:t>
            </a:r>
            <a:r>
              <a:rPr lang="en-US" altLang="ko-KR" sz="1600" dirty="0"/>
              <a:t>values </a:t>
            </a:r>
            <a:r>
              <a:rPr lang="ko-KR" altLang="en-US" sz="1600" dirty="0"/>
              <a:t>속성을 사용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열방향</a:t>
            </a:r>
            <a:r>
              <a:rPr lang="ko-KR" altLang="en-US" sz="1600" dirty="0"/>
              <a:t> 인덱스와 </a:t>
            </a:r>
            <a:r>
              <a:rPr lang="ko-KR" altLang="en-US" sz="1600" dirty="0" err="1"/>
              <a:t>행방향</a:t>
            </a:r>
            <a:r>
              <a:rPr lang="ko-KR" altLang="en-US" sz="1600" dirty="0"/>
              <a:t> 인덱스는 각각 </a:t>
            </a:r>
            <a:r>
              <a:rPr lang="en-US" altLang="ko-KR" sz="1600" dirty="0"/>
              <a:t>columns, index </a:t>
            </a:r>
            <a:r>
              <a:rPr lang="ko-KR" altLang="en-US" sz="1600" dirty="0"/>
              <a:t>속성으로 접근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data = {</a:t>
            </a:r>
          </a:p>
          <a:p>
            <a:r>
              <a:rPr lang="en-US" altLang="ko-KR" sz="1600" dirty="0"/>
              <a:t>    "2015": [9904312, 3448737, 2890451, 2466052],</a:t>
            </a:r>
          </a:p>
          <a:p>
            <a:r>
              <a:rPr lang="en-US" altLang="ko-KR" sz="1600" dirty="0"/>
              <a:t>    "2010": [9631482, 3393191, 2632035, 2431774],</a:t>
            </a:r>
          </a:p>
          <a:p>
            <a:r>
              <a:rPr lang="en-US" altLang="ko-KR" sz="1600" dirty="0"/>
              <a:t>    "2005": [9762546, 3512547, 2517680, 2456016],</a:t>
            </a:r>
          </a:p>
          <a:p>
            <a:r>
              <a:rPr lang="en-US" altLang="ko-KR" sz="1600" dirty="0"/>
              <a:t>    "2000": [9853972, 3655437, 2466338, 2473990],</a:t>
            </a:r>
          </a:p>
          <a:p>
            <a:r>
              <a:rPr lang="en-US" altLang="ko-KR" sz="1600" dirty="0"/>
              <a:t>    "</a:t>
            </a:r>
            <a:r>
              <a:rPr lang="ko-KR" altLang="en-US" sz="1600" dirty="0"/>
              <a:t>지역</a:t>
            </a:r>
            <a:r>
              <a:rPr lang="en-US" altLang="ko-KR" sz="1600" dirty="0"/>
              <a:t>": ["</a:t>
            </a:r>
            <a:r>
              <a:rPr lang="ko-KR" altLang="en-US" sz="1600" dirty="0"/>
              <a:t>수도권</a:t>
            </a:r>
            <a:r>
              <a:rPr lang="en-US" altLang="ko-KR" sz="1600" dirty="0"/>
              <a:t>", "</a:t>
            </a:r>
            <a:r>
              <a:rPr lang="ko-KR" altLang="en-US" sz="1600" dirty="0"/>
              <a:t>경상권</a:t>
            </a:r>
            <a:r>
              <a:rPr lang="en-US" altLang="ko-KR" sz="1600" dirty="0"/>
              <a:t>", "</a:t>
            </a:r>
            <a:r>
              <a:rPr lang="ko-KR" altLang="en-US" sz="1600" dirty="0"/>
              <a:t>수도권</a:t>
            </a:r>
            <a:r>
              <a:rPr lang="en-US" altLang="ko-KR" sz="1600" dirty="0"/>
              <a:t>", "</a:t>
            </a:r>
            <a:r>
              <a:rPr lang="ko-KR" altLang="en-US" sz="1600" dirty="0"/>
              <a:t>경상권</a:t>
            </a:r>
            <a:r>
              <a:rPr lang="en-US" altLang="ko-KR" sz="1600" dirty="0"/>
              <a:t>"],</a:t>
            </a:r>
          </a:p>
          <a:p>
            <a:r>
              <a:rPr lang="en-US" altLang="ko-KR" sz="1600" dirty="0"/>
              <a:t>    "2010-2015 </a:t>
            </a:r>
            <a:r>
              <a:rPr lang="ko-KR" altLang="en-US" sz="1600" dirty="0"/>
              <a:t>증가율</a:t>
            </a:r>
            <a:r>
              <a:rPr lang="en-US" altLang="ko-KR" sz="1600" dirty="0"/>
              <a:t>": [0.0283, 0.0163, 0.0982, 0.0141]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columns = ["</a:t>
            </a:r>
            <a:r>
              <a:rPr lang="ko-KR" altLang="en-US" sz="1600" dirty="0"/>
              <a:t>지역</a:t>
            </a:r>
            <a:r>
              <a:rPr lang="en-US" altLang="ko-KR" sz="1600" dirty="0"/>
              <a:t>", "2015", "2010", "2005", "2000", "2010-2015 </a:t>
            </a:r>
            <a:r>
              <a:rPr lang="ko-KR" altLang="en-US" sz="1600" dirty="0"/>
              <a:t>증가율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index = ["</a:t>
            </a:r>
            <a:r>
              <a:rPr lang="ko-KR" altLang="en-US" sz="1600" dirty="0"/>
              <a:t>서울</a:t>
            </a:r>
            <a:r>
              <a:rPr lang="en-US" altLang="ko-KR" sz="1600" dirty="0"/>
              <a:t>", "</a:t>
            </a:r>
            <a:r>
              <a:rPr lang="ko-KR" altLang="en-US" sz="1600" dirty="0"/>
              <a:t>부산</a:t>
            </a:r>
            <a:r>
              <a:rPr lang="en-US" altLang="ko-KR" sz="1600" dirty="0"/>
              <a:t>", "</a:t>
            </a:r>
            <a:r>
              <a:rPr lang="ko-KR" altLang="en-US" sz="1600" dirty="0"/>
              <a:t>인천</a:t>
            </a:r>
            <a:r>
              <a:rPr lang="en-US" altLang="ko-KR" sz="1600" dirty="0"/>
              <a:t>", "</a:t>
            </a:r>
            <a:r>
              <a:rPr lang="ko-KR" altLang="en-US" sz="1600" dirty="0"/>
              <a:t>대구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(data, index=index, columns=columns);  </a:t>
            </a:r>
            <a:r>
              <a:rPr lang="en-US" altLang="ko-KR" sz="1600" dirty="0" err="1"/>
              <a:t>df</a:t>
            </a:r>
            <a:endParaRPr lang="en-US" altLang="ko-KR" sz="1600" dirty="0"/>
          </a:p>
          <a:p>
            <a:r>
              <a:rPr lang="en-US" altLang="ko-KR" sz="1600" dirty="0" err="1"/>
              <a:t>df.values</a:t>
            </a:r>
            <a:endParaRPr lang="en-US" altLang="ko-KR" sz="1600" dirty="0"/>
          </a:p>
          <a:p>
            <a:r>
              <a:rPr lang="en-US" altLang="ko-KR" sz="1600" dirty="0" err="1"/>
              <a:t>df.columns</a:t>
            </a:r>
            <a:endParaRPr lang="en-US" altLang="ko-KR" sz="1600" dirty="0"/>
          </a:p>
          <a:p>
            <a:r>
              <a:rPr lang="en-US" altLang="ko-KR" sz="1600" dirty="0" err="1"/>
              <a:t>df.index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92A4B24-4464-0446-92F7-20ADEA515493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22C39-62EB-7243-8A23-6A5F866EAE8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835761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1052736"/>
            <a:ext cx="8405463" cy="50167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데이터프레임 인덱싱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loc</a:t>
            </a:r>
            <a:r>
              <a:rPr lang="en-US" altLang="ko-KR" sz="1600" dirty="0"/>
              <a:t> : </a:t>
            </a:r>
            <a:r>
              <a:rPr lang="ko-KR" altLang="en-US" sz="1600" dirty="0" err="1"/>
              <a:t>라벨값</a:t>
            </a:r>
            <a:r>
              <a:rPr lang="ko-KR" altLang="en-US" sz="1600" dirty="0"/>
              <a:t>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iloc</a:t>
            </a:r>
            <a:r>
              <a:rPr lang="en-US" altLang="ko-KR" sz="1600" dirty="0"/>
              <a:t> : </a:t>
            </a:r>
            <a:r>
              <a:rPr lang="ko-KR" altLang="en-US" sz="1600" dirty="0"/>
              <a:t>순서를 나타내는 정수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at: </a:t>
            </a:r>
            <a:r>
              <a:rPr lang="ko-KR" altLang="en-US" sz="1600" dirty="0" err="1"/>
              <a:t>라벨값</a:t>
            </a:r>
            <a:r>
              <a:rPr lang="ko-KR" altLang="en-US" sz="1600" dirty="0"/>
              <a:t>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 </a:t>
            </a:r>
            <a:r>
              <a:rPr lang="en-US" altLang="ko-KR" sz="1600" dirty="0"/>
              <a:t>(</a:t>
            </a:r>
            <a:r>
              <a:rPr lang="ko-KR" altLang="en-US" sz="1600" dirty="0"/>
              <a:t>한개의 스칼라 값만 찾는다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iat</a:t>
            </a:r>
            <a:r>
              <a:rPr lang="en-US" altLang="ko-KR" sz="1600" dirty="0"/>
              <a:t> : </a:t>
            </a:r>
            <a:r>
              <a:rPr lang="ko-KR" altLang="en-US" sz="1600" dirty="0"/>
              <a:t>순서를 나타내는 정수 기반의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인덱싱 </a:t>
            </a:r>
            <a:r>
              <a:rPr lang="en-US" altLang="ko-KR" sz="1600" dirty="0"/>
              <a:t>(</a:t>
            </a:r>
            <a:r>
              <a:rPr lang="ko-KR" altLang="en-US" sz="1600" dirty="0"/>
              <a:t>한개의 스칼라 값만 찾는다</a:t>
            </a:r>
            <a:r>
              <a:rPr lang="en-US" altLang="ko-KR" sz="1600" dirty="0"/>
              <a:t>)</a:t>
            </a:r>
          </a:p>
          <a:p>
            <a:endParaRPr lang="en-US" altLang="ko-KR" sz="1400" dirty="0"/>
          </a:p>
          <a:p>
            <a:r>
              <a:rPr lang="en-US" altLang="ko-KR" b="1" dirty="0"/>
              <a:t># </a:t>
            </a:r>
            <a:r>
              <a:rPr lang="en-US" altLang="ko-KR" b="1" dirty="0" err="1"/>
              <a:t>loc</a:t>
            </a:r>
            <a:r>
              <a:rPr lang="ko-KR" altLang="en-US" b="1" dirty="0"/>
              <a:t> </a:t>
            </a:r>
            <a:r>
              <a:rPr lang="ko-KR" altLang="en-US" b="1" dirty="0" err="1"/>
              <a:t>인덱서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df.loc</a:t>
            </a:r>
            <a:r>
              <a:rPr lang="en-US" altLang="ko-KR" b="1" dirty="0"/>
              <a:t>[</a:t>
            </a:r>
            <a:r>
              <a:rPr lang="ko-KR" altLang="en-US" b="1" dirty="0"/>
              <a:t>행 </a:t>
            </a:r>
            <a:r>
              <a:rPr lang="ko-KR" altLang="en-US" b="1" dirty="0" err="1"/>
              <a:t>인덱싱값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열 인덱싱 값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b="1" dirty="0"/>
              <a:t>]</a:t>
            </a:r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(10, 22).reshape(3, 4),</a:t>
            </a:r>
          </a:p>
          <a:p>
            <a:r>
              <a:rPr lang="en-US" altLang="ko-KR" sz="1600" dirty="0"/>
              <a:t>                  index=["a", "b", "c"],</a:t>
            </a:r>
          </a:p>
          <a:p>
            <a:r>
              <a:rPr lang="en-US" altLang="ko-KR" sz="1600" dirty="0"/>
              <a:t>                  columns=["A", "B", "C", "D"])</a:t>
            </a:r>
          </a:p>
          <a:p>
            <a:r>
              <a:rPr lang="en-US" altLang="ko-KR" sz="1600" dirty="0" err="1"/>
              <a:t>df</a:t>
            </a:r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["a"]       </a:t>
            </a:r>
            <a:r>
              <a:rPr lang="en-US" altLang="ko-KR" sz="1400" dirty="0"/>
              <a:t># </a:t>
            </a:r>
            <a:r>
              <a:rPr lang="ko-KR" altLang="en-US" sz="1600" dirty="0"/>
              <a:t>인덱스데이터가 </a:t>
            </a:r>
            <a:r>
              <a:rPr lang="en-US" altLang="ko-KR" sz="1600" dirty="0"/>
              <a:t>"a"</a:t>
            </a:r>
            <a:r>
              <a:rPr lang="ko-KR" altLang="en-US" sz="1600" dirty="0"/>
              <a:t>인 행을 고르면 해당하는 행이 시리즈로 출력</a:t>
            </a:r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</a:t>
            </a:r>
            <a:r>
              <a:rPr lang="en-US" altLang="ko-KR" sz="1600" dirty="0" err="1"/>
              <a:t>b":"c</a:t>
            </a:r>
            <a:r>
              <a:rPr lang="en-US" altLang="ko-KR" sz="1600" dirty="0"/>
              <a:t>"]  # </a:t>
            </a:r>
            <a:r>
              <a:rPr lang="ko-KR" altLang="en-US" sz="1600" dirty="0"/>
              <a:t>인덱스데이터의 슬라이스도 가능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en-US" altLang="ko-KR" sz="1600" dirty="0">
                <a:sym typeface="Wingdings" pitchFamily="2" charset="2"/>
              </a:rPr>
              <a:t> </a:t>
            </a:r>
            <a:r>
              <a:rPr lang="en-US" altLang="ko-KR" sz="1600" dirty="0" err="1">
                <a:sym typeface="Wingdings" pitchFamily="2" charset="2"/>
              </a:rPr>
              <a:t>df</a:t>
            </a:r>
            <a:r>
              <a:rPr lang="en-US" altLang="ko-KR" sz="1600" dirty="0">
                <a:sym typeface="Wingdings" pitchFamily="2" charset="2"/>
              </a:rPr>
              <a:t>[</a:t>
            </a:r>
            <a:r>
              <a:rPr lang="en-US" altLang="ko-KR" sz="1600" dirty="0"/>
              <a:t>"</a:t>
            </a:r>
            <a:r>
              <a:rPr lang="en-US" altLang="ko-KR" sz="1600" dirty="0" err="1"/>
              <a:t>b":"c</a:t>
            </a:r>
            <a:r>
              <a:rPr lang="en-US" altLang="ko-KR" sz="1600" dirty="0"/>
              <a:t>"] </a:t>
            </a:r>
            <a:r>
              <a:rPr lang="ko-KR" altLang="en-US" sz="1600" dirty="0"/>
              <a:t>와 동일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df.loc</a:t>
            </a:r>
            <a:r>
              <a:rPr lang="en-US" altLang="ko-KR" sz="1600" dirty="0"/>
              <a:t>[["b", "c"]]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15]   # </a:t>
            </a:r>
            <a:r>
              <a:rPr lang="ko-KR" altLang="en-US" sz="1600" dirty="0"/>
              <a:t>인덱스를 가지는 </a:t>
            </a:r>
            <a:r>
              <a:rPr lang="ko-KR" altLang="en-US" sz="1600" dirty="0" err="1"/>
              <a:t>불리언</a:t>
            </a:r>
            <a:r>
              <a:rPr lang="ko-KR" altLang="en-US" sz="1600" dirty="0"/>
              <a:t> 시리즈도 행을 선택하는 인덱싱값으로 사용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인덱스 대신 인덱스 값을 반환하는 함수를 사용</a:t>
            </a:r>
            <a:endParaRPr lang="en-US" altLang="ko-KR" sz="1600" dirty="0"/>
          </a:p>
          <a:p>
            <a:r>
              <a:rPr lang="en-US" altLang="ko-KR" sz="1600" dirty="0"/>
              <a:t>def </a:t>
            </a:r>
            <a:r>
              <a:rPr lang="en-US" altLang="ko-KR" sz="1600" dirty="0" err="1"/>
              <a:t>select_rows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):</a:t>
            </a:r>
          </a:p>
          <a:p>
            <a:r>
              <a:rPr lang="en-US" altLang="ko-KR" sz="1600" dirty="0"/>
              <a:t>    return 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15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select_rows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)]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3F29692-84E1-2348-BD72-70A33449853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FFBAC-74A5-8F4A-B938-55350C8ADB0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1359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Pandas </a:t>
            </a:r>
            <a:r>
              <a:rPr lang="ko-KR" altLang="en-US" sz="2000" b="1" dirty="0"/>
              <a:t>이해하기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데이터프레임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5D6631C-9440-094A-B6C1-6106CB85E2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5. </a:t>
            </a:r>
            <a:r>
              <a:rPr lang="en-US" altLang="ko-KR" dirty="0"/>
              <a:t> </a:t>
            </a:r>
            <a:r>
              <a:rPr lang="en-US" altLang="ko-KR" spc="-150" dirty="0">
                <a:solidFill>
                  <a:srgbClr val="FFFFFF"/>
                </a:solidFill>
              </a:rPr>
              <a:t>Pandas </a:t>
            </a:r>
            <a:r>
              <a:rPr lang="ko-KR" altLang="en-US" spc="-150" dirty="0">
                <a:solidFill>
                  <a:srgbClr val="FFFFFF"/>
                </a:solidFill>
              </a:rPr>
              <a:t>패키지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CFCB67-0176-134A-9DB6-C2259718F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31728"/>
              </p:ext>
            </p:extLst>
          </p:nvPr>
        </p:nvGraphicFramePr>
        <p:xfrm>
          <a:off x="568773" y="1340768"/>
          <a:ext cx="8391746" cy="4973780"/>
        </p:xfrm>
        <a:graphic>
          <a:graphicData uri="http://schemas.openxmlformats.org/drawingml/2006/table">
            <a:tbl>
              <a:tblPr/>
              <a:tblGrid>
                <a:gridCol w="2925562">
                  <a:extLst>
                    <a:ext uri="{9D8B030D-6E8A-4147-A177-3AD203B41FA5}">
                      <a16:colId xmlns:a16="http://schemas.microsoft.com/office/drawing/2014/main" val="3830700939"/>
                    </a:ext>
                  </a:extLst>
                </a:gridCol>
                <a:gridCol w="645617">
                  <a:extLst>
                    <a:ext uri="{9D8B030D-6E8A-4147-A177-3AD203B41FA5}">
                      <a16:colId xmlns:a16="http://schemas.microsoft.com/office/drawing/2014/main" val="376724265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52883471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584838797"/>
                    </a:ext>
                  </a:extLst>
                </a:gridCol>
                <a:gridCol w="1796231">
                  <a:extLst>
                    <a:ext uri="{9D8B030D-6E8A-4147-A177-3AD203B41FA5}">
                      <a16:colId xmlns:a16="http://schemas.microsoft.com/office/drawing/2014/main" val="3758861262"/>
                    </a:ext>
                  </a:extLst>
                </a:gridCol>
              </a:tblGrid>
              <a:tr h="3166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인덱싱 값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가능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>
                          <a:effectLst/>
                          <a:latin typeface="+mn-lt"/>
                        </a:rPr>
                        <a:t>결과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dirty="0" err="1">
                          <a:effectLst/>
                          <a:latin typeface="+mn-lt"/>
                        </a:rPr>
                        <a:t>자료형</a:t>
                      </a:r>
                      <a:endParaRPr lang="ko-KR" altLang="en-US" sz="1600" b="1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>
                          <a:effectLst/>
                          <a:latin typeface="+mn-lt"/>
                        </a:rPr>
                        <a:t>추가사항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63414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 </a:t>
                      </a:r>
                      <a:r>
                        <a:rPr lang="ko-KR" altLang="en-US" sz="1600" dirty="0" err="1">
                          <a:effectLst/>
                          <a:latin typeface="+mn-lt"/>
                        </a:rPr>
                        <a:t>인덱스값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시리즈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984561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 인덱스값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슬라이스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가 없는 경우와 같음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6393"/>
                  </a:ext>
                </a:extLst>
              </a:tr>
              <a:tr h="4784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 인덱스값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정수</a:t>
                      </a:r>
                      <a:r>
                        <a:rPr lang="en-US" altLang="ko-KR" sz="1600"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1600">
                          <a:effectLst/>
                          <a:latin typeface="+mn-lt"/>
                        </a:rPr>
                        <a:t>리스트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3129"/>
                  </a:ext>
                </a:extLst>
              </a:tr>
              <a:tr h="10936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 err="1">
                          <a:effectLst/>
                          <a:latin typeface="+mn-lt"/>
                        </a:rPr>
                        <a:t>불리언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 시리즈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시리즈의 인덱스가 데이터프레임의 행 인덱스와 같아야 한다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453425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불리언 시리즈를 반환하는 함수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행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effectLst/>
                          <a:latin typeface="+mn-lt"/>
                        </a:rPr>
                        <a:t>데이터프레임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144679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열 라벨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가 없는 경우에만 쓸 수 있다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38968"/>
                  </a:ext>
                </a:extLst>
              </a:tr>
              <a:tr h="68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>
                          <a:effectLst/>
                          <a:latin typeface="+mn-lt"/>
                        </a:rPr>
                        <a:t>열 라벨 리스트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effectLst/>
                          <a:latin typeface="+mn-lt"/>
                        </a:rPr>
                        <a:t>|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effectLst/>
                          <a:latin typeface="+mn-lt"/>
                        </a:rPr>
                        <a:t>loc</a:t>
                      </a:r>
                      <a:r>
                        <a:rPr lang="ko-KR" altLang="en-US" sz="1600" dirty="0">
                          <a:effectLst/>
                          <a:latin typeface="+mn-lt"/>
                        </a:rPr>
                        <a:t>가 없는 경우에만 쓸 수 있다</a:t>
                      </a:r>
                      <a:r>
                        <a:rPr lang="en-US" altLang="ko-KR" sz="1600" dirty="0"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dirty="0">
                        <a:effectLst/>
                        <a:latin typeface="+mn-lt"/>
                      </a:endParaRPr>
                    </a:p>
                  </a:txBody>
                  <a:tcPr marL="68352" marR="68352" marT="34176" marB="341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9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87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2.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>
                <a:solidFill>
                  <a:srgbClr val="FFFFFF"/>
                </a:solidFill>
              </a:rPr>
              <a:t>데이터 수집 파이프라인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97980" y="869875"/>
            <a:ext cx="3480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sz="2400" b="1" dirty="0"/>
              <a:t>데이터 수집 파이프라인</a:t>
            </a:r>
            <a:endParaRPr lang="en-US" altLang="ko-KR" sz="2400" b="1" dirty="0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3304B037-073E-3747-BA78-22BB9150D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1"/>
          <a:stretch/>
        </p:blipFill>
        <p:spPr>
          <a:xfrm>
            <a:off x="497980" y="1700808"/>
            <a:ext cx="8465334" cy="4104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045224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5835" y="1195036"/>
            <a:ext cx="8405463" cy="51090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ko-KR" altLang="en-US" b="1" dirty="0" err="1"/>
              <a:t>인덱싱값을</a:t>
            </a:r>
            <a:r>
              <a:rPr lang="ko-KR" altLang="en-US" b="1" dirty="0"/>
              <a:t> 행과 열 모두 받는 경우</a:t>
            </a:r>
            <a:endParaRPr lang="en-US" altLang="ko-KR" b="1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["b":, "A"]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["a", :]</a:t>
            </a:r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df.A</a:t>
            </a:r>
            <a:r>
              <a:rPr lang="en-US" altLang="ko-KR" sz="1600" dirty="0"/>
              <a:t> &gt; 10, ["C", "D"]]</a:t>
            </a:r>
          </a:p>
          <a:p>
            <a:endParaRPr lang="en-US" altLang="ko-KR" sz="1600" dirty="0"/>
          </a:p>
          <a:p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b="1" dirty="0" err="1"/>
              <a:t>iloc</a:t>
            </a:r>
            <a:r>
              <a:rPr lang="en-US" altLang="ko-KR" b="1" dirty="0"/>
              <a:t> </a:t>
            </a:r>
            <a:r>
              <a:rPr lang="ko-KR" altLang="en-US" b="1" dirty="0" err="1"/>
              <a:t>인덱서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라벨이 아니라 순서를 나타내는 정수</a:t>
            </a:r>
            <a:r>
              <a:rPr lang="en-US" altLang="ko-KR" sz="1600" dirty="0"/>
              <a:t>(integer) </a:t>
            </a:r>
            <a:r>
              <a:rPr lang="ko-KR" altLang="en-US" sz="1600" dirty="0"/>
              <a:t>인덱스만 받는다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[0, 1]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[:2, 2]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[0, -2:]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[2:3, 1:3]</a:t>
            </a:r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[-1].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인덱스가 하나만 들어가면 행을 선택</a:t>
            </a:r>
            <a:endParaRPr lang="en-US" altLang="ko-KR" sz="1600" dirty="0"/>
          </a:p>
          <a:p>
            <a:r>
              <a:rPr lang="en-US" altLang="ko-KR" sz="1600" dirty="0" err="1"/>
              <a:t>df.iloc</a:t>
            </a:r>
            <a:r>
              <a:rPr lang="en-US" altLang="ko-KR" sz="1600" dirty="0"/>
              <a:t>[-1] = </a:t>
            </a:r>
            <a:r>
              <a:rPr lang="en-US" altLang="ko-KR" sz="1600" dirty="0" err="1"/>
              <a:t>df.iloc</a:t>
            </a:r>
            <a:r>
              <a:rPr lang="en-US" altLang="ko-KR" sz="1600" dirty="0"/>
              <a:t>[-1] * 2;</a:t>
            </a:r>
            <a:r>
              <a:rPr lang="ko-KR" altLang="en-US" sz="1600" dirty="0"/>
              <a:t> 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데이터 수정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en-US" altLang="ko-KR" b="1" dirty="0"/>
              <a:t>at, </a:t>
            </a:r>
            <a:r>
              <a:rPr lang="en-US" altLang="ko-KR" b="1" dirty="0" err="1"/>
              <a:t>iat</a:t>
            </a:r>
            <a:r>
              <a:rPr lang="en-US" altLang="ko-KR" b="1" dirty="0"/>
              <a:t> </a:t>
            </a:r>
            <a:r>
              <a:rPr lang="ko-KR" altLang="en-US" b="1" dirty="0" err="1"/>
              <a:t>인덱서</a:t>
            </a:r>
            <a:r>
              <a:rPr lang="en-US" altLang="ko-KR" b="1" dirty="0"/>
              <a:t> : </a:t>
            </a:r>
            <a:r>
              <a:rPr lang="ko-KR" altLang="en-US" sz="1600" dirty="0"/>
              <a:t>하나의 스칼라 값을 뽑을 때만 사용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en-US" altLang="ko-KR" sz="1600" dirty="0"/>
              <a:t>                          </a:t>
            </a:r>
            <a:r>
              <a:rPr lang="ko-KR" altLang="en-US" sz="1600" dirty="0"/>
              <a:t>빠른 인덱싱 속도가 요구되는 경우에 사용한다</a:t>
            </a:r>
            <a:r>
              <a:rPr lang="en-US" altLang="ko-KR" sz="1600" dirty="0"/>
              <a:t>.</a:t>
            </a:r>
            <a:endParaRPr lang="ko-KR" altLang="en-US" sz="1600" b="1" dirty="0"/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df.loc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df.at</a:t>
            </a:r>
            <a:r>
              <a:rPr lang="en-US" altLang="ko-KR" sz="1600" dirty="0"/>
              <a:t>["a", "A"]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df.iloc</a:t>
            </a:r>
            <a:r>
              <a:rPr lang="en-US" altLang="ko-KR" sz="1600" dirty="0"/>
              <a:t>[0, 0]</a:t>
            </a:r>
          </a:p>
          <a:p>
            <a:r>
              <a:rPr lang="en-US" altLang="ko-KR" sz="1600" dirty="0"/>
              <a:t>%</a:t>
            </a:r>
            <a:r>
              <a:rPr lang="en-US" altLang="ko-KR" sz="1600" dirty="0" err="1"/>
              <a:t>timeit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df.iat</a:t>
            </a:r>
            <a:r>
              <a:rPr lang="en-US" altLang="ko-KR" sz="1600" dirty="0"/>
              <a:t>[0, 0]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7F03327-8036-0449-A024-F919D4A385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E7DA5-58AB-7448-9055-B075D959CB29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09239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25835" y="1195036"/>
            <a:ext cx="8405463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</a:t>
            </a:r>
            <a:r>
              <a:rPr lang="ko-KR" altLang="en-US" b="1" dirty="0" err="1"/>
              <a:t>갯수</a:t>
            </a:r>
            <a:r>
              <a:rPr lang="ko-KR" altLang="en-US" b="1" dirty="0"/>
              <a:t> 세기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sz="1600" dirty="0"/>
              <a:t>count </a:t>
            </a:r>
            <a:r>
              <a:rPr lang="ko-KR" altLang="en-US" sz="1600" dirty="0"/>
              <a:t>메서드를 사용한다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</a:t>
            </a:r>
            <a:r>
              <a:rPr lang="ko-KR" altLang="en-US" sz="1600" dirty="0"/>
              <a:t>값은 세지 않는다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s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(range(10))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/>
              <a:t>s[3] = </a:t>
            </a:r>
            <a:r>
              <a:rPr lang="en-US" altLang="ko-KR" sz="1600" dirty="0" err="1"/>
              <a:t>np.nan</a:t>
            </a:r>
            <a:r>
              <a:rPr lang="ko-KR" altLang="en-US" sz="1600" dirty="0"/>
              <a:t> </a:t>
            </a:r>
            <a:r>
              <a:rPr lang="en-US" altLang="ko-KR" sz="1600" dirty="0"/>
              <a:t>;</a:t>
            </a:r>
            <a:r>
              <a:rPr lang="ko-KR" altLang="en-US" sz="1600" dirty="0"/>
              <a:t> </a:t>
            </a:r>
            <a:r>
              <a:rPr lang="en-US" altLang="ko-KR" sz="1600" dirty="0"/>
              <a:t>s</a:t>
            </a:r>
          </a:p>
          <a:p>
            <a:r>
              <a:rPr lang="en-US" altLang="ko-KR" sz="1600" dirty="0" err="1"/>
              <a:t>s.count</a:t>
            </a:r>
            <a:r>
              <a:rPr lang="en-US" altLang="ko-KR" sz="1600" dirty="0"/>
              <a:t>()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Nan</a:t>
            </a:r>
            <a:r>
              <a:rPr lang="ko-KR" altLang="en-US" sz="1600" dirty="0"/>
              <a:t>을 제외한 개수 </a:t>
            </a:r>
            <a:r>
              <a:rPr lang="en-US" altLang="ko-KR" sz="1600" dirty="0"/>
              <a:t>9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 실습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ExCnTitanic.py</a:t>
            </a:r>
            <a:r>
              <a:rPr lang="en-US" altLang="ko-KR" b="1" dirty="0"/>
              <a:t> &gt;</a:t>
            </a:r>
          </a:p>
          <a:p>
            <a:r>
              <a:rPr lang="ko-KR" altLang="en-US" dirty="0"/>
              <a:t>다음 명령으로 </a:t>
            </a:r>
            <a:r>
              <a:rPr lang="ko-KR" altLang="en-US" dirty="0" err="1"/>
              <a:t>타이타닉호</a:t>
            </a:r>
            <a:r>
              <a:rPr lang="ko-KR" altLang="en-US" dirty="0"/>
              <a:t> 승객 데이터를 데이터프레임으로 읽어온다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명령을 실행하려면 </a:t>
            </a:r>
            <a:r>
              <a:rPr lang="en-US" altLang="ko-KR" dirty="0"/>
              <a:t>seaborn </a:t>
            </a:r>
            <a:r>
              <a:rPr lang="ko-KR" altLang="en-US" dirty="0"/>
              <a:t>패키지가 설치되어 있어야 한다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import seaborn as </a:t>
            </a:r>
            <a:r>
              <a:rPr lang="en-US" altLang="ko-KR" sz="1600" dirty="0" err="1"/>
              <a:t>sns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titanic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("titanic")</a:t>
            </a:r>
          </a:p>
          <a:p>
            <a:endParaRPr lang="en-US" altLang="ko-KR" sz="1600" dirty="0"/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승객 데이터의 데이터 값을 각 </a:t>
            </a:r>
            <a:r>
              <a:rPr lang="ko-KR" altLang="en-US" dirty="0" err="1"/>
              <a:t>열마다</a:t>
            </a:r>
            <a:r>
              <a:rPr lang="ko-KR" altLang="en-US" dirty="0"/>
              <a:t> 구해본다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965AEFF-2B80-1449-B127-9A60E4473C9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62DA6-FD79-424B-BDD7-5AF14BC3DE7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157622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0626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요약 정보 </a:t>
            </a:r>
            <a:r>
              <a:rPr lang="en-US" altLang="ko-KR" b="1" dirty="0"/>
              <a:t>:</a:t>
            </a:r>
            <a:r>
              <a:rPr lang="ko-KR" altLang="en-US" b="1" dirty="0"/>
              <a:t> 메서드 호출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unique  : </a:t>
            </a:r>
            <a:r>
              <a:rPr lang="ko-KR" altLang="en-US" sz="1600" dirty="0"/>
              <a:t>유일한 값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value_counts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유일한 값에 대한 빈도</a:t>
            </a:r>
            <a:r>
              <a:rPr lang="en-US" altLang="ko-KR" sz="16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shape : </a:t>
            </a:r>
            <a:r>
              <a:rPr lang="ko-KR" altLang="en-US" sz="1600" dirty="0"/>
              <a:t>모양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describe : </a:t>
            </a:r>
            <a:r>
              <a:rPr lang="ko-KR" altLang="en-US" sz="1600" dirty="0"/>
              <a:t>기본 통계정보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sum , median, mean,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var</a:t>
            </a:r>
            <a:endParaRPr lang="en-US" altLang="ko-KR" sz="1600" dirty="0"/>
          </a:p>
          <a:p>
            <a:br>
              <a:rPr lang="en-US" altLang="ko-KR" sz="1600" dirty="0"/>
            </a:br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s2 = </a:t>
            </a:r>
            <a:r>
              <a:rPr lang="en-US" altLang="ko-KR" sz="1600" dirty="0" err="1"/>
              <a:t>pd.Series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np.random.randint</a:t>
            </a:r>
            <a:r>
              <a:rPr lang="en-US" altLang="ko-KR" sz="1600" dirty="0"/>
              <a:t>(6, size=100))</a:t>
            </a:r>
          </a:p>
          <a:p>
            <a:r>
              <a:rPr lang="en-US" altLang="ko-KR" sz="1600" b="1" dirty="0"/>
              <a:t>s2.tail()</a:t>
            </a:r>
          </a:p>
          <a:p>
            <a:r>
              <a:rPr lang="en-US" altLang="ko-KR" sz="1600" b="1" dirty="0"/>
              <a:t>s2.value_counts()</a:t>
            </a:r>
          </a:p>
          <a:p>
            <a:r>
              <a:rPr lang="en-US" altLang="ko-KR" sz="1600" b="1" dirty="0"/>
              <a:t>s2.unique()</a:t>
            </a:r>
          </a:p>
          <a:p>
            <a:r>
              <a:rPr lang="en-US" altLang="ko-KR" sz="1600" b="1" dirty="0"/>
              <a:t>s2.shape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데이터프레임에는 </a:t>
            </a:r>
            <a:r>
              <a:rPr lang="en-US" altLang="ko-KR" sz="1600" b="1" dirty="0" err="1"/>
              <a:t>value_counts</a:t>
            </a:r>
            <a:r>
              <a:rPr lang="en-US" altLang="ko-KR" sz="1600" b="1" dirty="0"/>
              <a:t> </a:t>
            </a:r>
            <a:r>
              <a:rPr lang="ko-KR" altLang="en-US" sz="1600" b="1" dirty="0"/>
              <a:t>메서드가 없으므로 각 </a:t>
            </a:r>
            <a:r>
              <a:rPr lang="ko-KR" altLang="en-US" sz="1600" b="1" dirty="0" err="1"/>
              <a:t>열마다</a:t>
            </a:r>
            <a:r>
              <a:rPr lang="ko-KR" altLang="en-US" sz="1600" b="1" dirty="0"/>
              <a:t> 별도로 적용</a:t>
            </a:r>
            <a:endParaRPr lang="en-US" altLang="ko-KR" sz="1600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[0].</a:t>
            </a:r>
            <a:r>
              <a:rPr lang="en-US" altLang="ko-KR" sz="1600" dirty="0" err="1"/>
              <a:t>value_counts</a:t>
            </a:r>
            <a:r>
              <a:rPr lang="en-US" altLang="ko-KR" sz="1600" dirty="0"/>
              <a:t>()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38D802E-D50A-AF42-85BB-8B828A78414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C6C56-DAE0-0240-8BBF-5CEAA5FE904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30506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결측 값 처리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결측치</a:t>
            </a:r>
            <a:r>
              <a:rPr lang="ko-KR" altLang="en-US" sz="1600" dirty="0"/>
              <a:t> 탐지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isnull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결측치</a:t>
            </a:r>
            <a:r>
              <a:rPr lang="ko-KR" altLang="en-US" sz="1600" dirty="0"/>
              <a:t> 제거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dropna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결측 값 대치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 err="1"/>
              <a:t>fillna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(['a', 'b', 'c'], size=10),</a:t>
            </a:r>
          </a:p>
          <a:p>
            <a:r>
              <a:rPr lang="en-US" altLang="ko-KR" sz="1600" dirty="0"/>
              <a:t>                   'y':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(10),</a:t>
            </a:r>
          </a:p>
          <a:p>
            <a:r>
              <a:rPr lang="en-US" altLang="ko-KR" sz="1600" dirty="0"/>
              <a:t>                   'z': </a:t>
            </a:r>
            <a:r>
              <a:rPr lang="en-US" altLang="ko-KR" sz="1600" dirty="0" err="1"/>
              <a:t>np.random.uniform</a:t>
            </a:r>
            <a:r>
              <a:rPr lang="en-US" altLang="ko-KR" sz="1600" dirty="0"/>
              <a:t>(size=10)})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df.loc</a:t>
            </a:r>
            <a:r>
              <a:rPr lang="en-US" altLang="ko-KR" sz="1600" dirty="0"/>
              <a:t>[</a:t>
            </a:r>
            <a:r>
              <a:rPr lang="en-US" altLang="ko-KR" sz="1600" dirty="0" err="1"/>
              <a:t>np.random.choice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(10), 3), 'y'] = </a:t>
            </a:r>
            <a:r>
              <a:rPr lang="en-US" altLang="ko-KR" sz="1600" dirty="0" err="1"/>
              <a:t>np.nan</a:t>
            </a:r>
            <a:r>
              <a:rPr lang="en-US" altLang="ko-KR" sz="1600" dirty="0"/>
              <a:t>  #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r>
              <a:rPr lang="en-US" altLang="ko-KR" sz="1600" dirty="0" err="1"/>
              <a:t>df.isnull</a:t>
            </a:r>
            <a:r>
              <a:rPr lang="en-US" altLang="ko-KR" sz="1600" dirty="0"/>
              <a:t>().head(3).        #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탐지</a:t>
            </a:r>
          </a:p>
          <a:p>
            <a:r>
              <a:rPr lang="en-US" altLang="ko-KR" sz="1600" dirty="0"/>
              <a:t>#</a:t>
            </a:r>
            <a:r>
              <a:rPr lang="en-US" altLang="ko-KR" sz="1600" dirty="0" err="1"/>
              <a:t>df.isnull</a:t>
            </a:r>
            <a:r>
              <a:rPr lang="en-US" altLang="ko-KR" sz="1600" dirty="0"/>
              <a:t>().sum(axis=0) # </a:t>
            </a:r>
            <a:r>
              <a:rPr lang="ko-KR" altLang="en-US" sz="1600" dirty="0"/>
              <a:t>모든 열에 대한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개수를 확인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()                # </a:t>
            </a:r>
            <a:r>
              <a:rPr lang="ko-KR" altLang="en-US" sz="1600" dirty="0"/>
              <a:t>모든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제거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df</a:t>
            </a:r>
            <a:r>
              <a:rPr lang="ko-KR" altLang="en-US" sz="1600" dirty="0"/>
              <a:t>에서 실제 제거되지는 않음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().shape        # (7, 3)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</a:t>
            </a:r>
            <a:r>
              <a:rPr lang="en-US" altLang="ko-KR" sz="1600" b="1" dirty="0" err="1">
                <a:solidFill>
                  <a:srgbClr val="FF0000"/>
                </a:solidFill>
              </a:rPr>
              <a:t>inplace</a:t>
            </a:r>
            <a:r>
              <a:rPr lang="en-US" altLang="ko-KR" sz="1600" b="1" dirty="0">
                <a:solidFill>
                  <a:srgbClr val="FF0000"/>
                </a:solidFill>
              </a:rPr>
              <a:t>=True</a:t>
            </a:r>
            <a:r>
              <a:rPr lang="en-US" altLang="ko-KR" sz="1600" dirty="0"/>
              <a:t>)    # </a:t>
            </a:r>
            <a:r>
              <a:rPr lang="en-US" altLang="ko-KR" sz="1600" dirty="0" err="1"/>
              <a:t>df</a:t>
            </a:r>
            <a:r>
              <a:rPr lang="ko-KR" altLang="en-US" sz="1600" dirty="0"/>
              <a:t>에서 실제 제거 됨</a:t>
            </a:r>
          </a:p>
          <a:p>
            <a:r>
              <a:rPr lang="en-US" altLang="ko-KR" sz="1600" dirty="0" err="1"/>
              <a:t>df.dropna</a:t>
            </a:r>
            <a:r>
              <a:rPr lang="en-US" altLang="ko-KR" sz="1600" dirty="0"/>
              <a:t>(axis=0, how='all').head(3)    # </a:t>
            </a:r>
            <a:r>
              <a:rPr lang="ko-KR" altLang="en-US" sz="1600" dirty="0"/>
              <a:t>행의 모든 값이 </a:t>
            </a:r>
            <a:r>
              <a:rPr lang="ko-KR" altLang="en-US" sz="1600" dirty="0" err="1"/>
              <a:t>결측값일때만</a:t>
            </a:r>
            <a:r>
              <a:rPr lang="ko-KR" altLang="en-US" sz="1600" dirty="0"/>
              <a:t> 제거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(method='</a:t>
            </a:r>
            <a:r>
              <a:rPr lang="en-US" altLang="ko-KR" sz="1600" dirty="0" err="1"/>
              <a:t>ffill</a:t>
            </a:r>
            <a:r>
              <a:rPr lang="en-US" altLang="ko-KR" sz="1600" dirty="0"/>
              <a:t>').head(3) # </a:t>
            </a:r>
            <a:r>
              <a:rPr lang="ko-KR" altLang="en-US" sz="1600" dirty="0" err="1"/>
              <a:t>결측값에</a:t>
            </a:r>
            <a:r>
              <a:rPr lang="ko-KR" altLang="en-US" sz="1600" dirty="0"/>
              <a:t> 대하여 전진 채움 </a:t>
            </a:r>
            <a:r>
              <a:rPr lang="en-US" altLang="ko-KR" sz="1600" dirty="0"/>
              <a:t>(forward fill) </a:t>
            </a:r>
            <a:r>
              <a:rPr lang="ko-KR" altLang="en-US" sz="1600" dirty="0"/>
              <a:t>방식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(method='</a:t>
            </a:r>
            <a:r>
              <a:rPr lang="en-US" altLang="ko-KR" sz="1600" dirty="0" err="1"/>
              <a:t>bfill</a:t>
            </a:r>
            <a:r>
              <a:rPr lang="en-US" altLang="ko-KR" sz="1600" dirty="0"/>
              <a:t>').head(4) # </a:t>
            </a:r>
            <a:r>
              <a:rPr lang="ko-KR" altLang="en-US" sz="1600" dirty="0" err="1"/>
              <a:t>결측값에</a:t>
            </a:r>
            <a:r>
              <a:rPr lang="ko-KR" altLang="en-US" sz="1600" dirty="0"/>
              <a:t> 대하여 후진 채움 </a:t>
            </a:r>
            <a:r>
              <a:rPr lang="en-US" altLang="ko-KR" sz="1600" dirty="0"/>
              <a:t>(backward fill) </a:t>
            </a:r>
            <a:r>
              <a:rPr lang="ko-KR" altLang="en-US" sz="1600" dirty="0"/>
              <a:t>방식</a:t>
            </a:r>
          </a:p>
          <a:p>
            <a:r>
              <a:rPr lang="en-US" altLang="ko-KR" sz="1600" dirty="0" err="1"/>
              <a:t>df.fillna</a:t>
            </a:r>
            <a:r>
              <a:rPr lang="en-US" altLang="ko-KR" sz="1600" dirty="0"/>
              <a:t>(value=</a:t>
            </a:r>
            <a:r>
              <a:rPr lang="en-US" altLang="ko-KR" sz="1600" dirty="0" err="1"/>
              <a:t>df.mean</a:t>
            </a:r>
            <a:r>
              <a:rPr lang="en-US" altLang="ko-KR" sz="1600" dirty="0"/>
              <a:t>()['y’])    # </a:t>
            </a:r>
            <a:r>
              <a:rPr lang="ko-KR" altLang="en-US" sz="1600" dirty="0" err="1"/>
              <a:t>결측값을</a:t>
            </a:r>
            <a:r>
              <a:rPr lang="ko-KR" altLang="en-US" sz="1600" dirty="0"/>
              <a:t> 평균값으로 대체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E486C6F-81A7-B54B-90E4-BF7D0140E21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35C68-10F1-264F-BB4A-AAE81D0085F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30606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 결합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merge</a:t>
            </a:r>
          </a:p>
          <a:p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(5),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(start='2004-11-03', periods=5)})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({'y': </a:t>
            </a:r>
            <a:r>
              <a:rPr lang="en-US" altLang="ko-KR" sz="1600" dirty="0" err="1"/>
              <a:t>np.random.random</a:t>
            </a:r>
            <a:r>
              <a:rPr lang="en-US" altLang="ko-KR" sz="1600" dirty="0"/>
              <a:t>(5),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(start='2004-11-05', periods=5)})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how='inner') # inner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how='outer') # outer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how='left') # left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pd.merge</a:t>
            </a:r>
            <a:r>
              <a:rPr lang="en-US" altLang="ko-KR" sz="1600" dirty="0"/>
              <a:t>(df1, df2, on='date', how='right') # right </a:t>
            </a:r>
            <a:r>
              <a:rPr lang="ko-KR" altLang="en-US" sz="1600" dirty="0"/>
              <a:t>조인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데이터 결합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 err="1"/>
              <a:t>concat</a:t>
            </a:r>
            <a:endParaRPr lang="en-US" altLang="ko-KR" b="1" dirty="0"/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([df1, df2])    # </a:t>
            </a:r>
            <a:r>
              <a:rPr lang="ko-KR" altLang="en-US" sz="1600" dirty="0"/>
              <a:t>행 축을 따라 그대로 연결</a:t>
            </a:r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([df1.set_index('date'), df2.set_index('date')], axis=1, join='inner') # inner </a:t>
            </a:r>
            <a:r>
              <a:rPr lang="ko-KR" altLang="en-US" sz="1600" dirty="0"/>
              <a:t>조인</a:t>
            </a:r>
          </a:p>
          <a:p>
            <a:r>
              <a:rPr lang="en-US" altLang="ko-KR" sz="1600" dirty="0" err="1"/>
              <a:t>pd.concat</a:t>
            </a:r>
            <a:r>
              <a:rPr lang="en-US" altLang="ko-KR" sz="1600" dirty="0"/>
              <a:t>([df1.set_index('date'), df2.set_index('date')], axis=1, join='outer') # outer </a:t>
            </a:r>
            <a:r>
              <a:rPr lang="ko-KR" altLang="en-US" sz="1600" dirty="0"/>
              <a:t>조인</a:t>
            </a:r>
          </a:p>
          <a:p>
            <a:endParaRPr lang="ko-KR" altLang="en-US" sz="1600" dirty="0"/>
          </a:p>
          <a:p>
            <a:r>
              <a:rPr lang="en-US" altLang="ko-KR" sz="1600" dirty="0"/>
              <a:t>df2[df2['date'].</a:t>
            </a:r>
            <a:r>
              <a:rPr lang="en-US" altLang="ko-KR" sz="1600" dirty="0" err="1"/>
              <a:t>isin</a:t>
            </a:r>
            <a:r>
              <a:rPr lang="en-US" altLang="ko-KR" sz="1600" dirty="0"/>
              <a:t>(df1['date'])]   # </a:t>
            </a:r>
            <a:r>
              <a:rPr lang="ko-KR" altLang="en-US" sz="1600" dirty="0"/>
              <a:t>교집합인 </a:t>
            </a:r>
            <a:r>
              <a:rPr lang="en-US" altLang="ko-KR" sz="1600" dirty="0"/>
              <a:t>df2</a:t>
            </a:r>
            <a:r>
              <a:rPr lang="ko-KR" altLang="en-US" sz="1600" dirty="0"/>
              <a:t>의 행</a:t>
            </a:r>
          </a:p>
          <a:p>
            <a:r>
              <a:rPr lang="en-US" altLang="ko-KR" sz="1600" dirty="0"/>
              <a:t>df2[~df2['date'].</a:t>
            </a:r>
            <a:r>
              <a:rPr lang="en-US" altLang="ko-KR" sz="1600" dirty="0" err="1"/>
              <a:t>isin</a:t>
            </a:r>
            <a:r>
              <a:rPr lang="en-US" altLang="ko-KR" sz="1600" dirty="0"/>
              <a:t>(df1['date'])] # df2-df1: </a:t>
            </a:r>
            <a:r>
              <a:rPr lang="ko-KR" altLang="en-US" sz="1600" dirty="0" err="1"/>
              <a:t>차집합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2305324-2EB4-C84B-B890-2B2B5A1E5150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EB092-92C2-314C-97AD-84253BE9B98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005845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그룹화 </a:t>
            </a:r>
            <a:r>
              <a:rPr lang="en-US" altLang="ko-KR" b="1" dirty="0"/>
              <a:t>( grouping )</a:t>
            </a:r>
            <a:r>
              <a:rPr lang="ko-KR" altLang="en-US" b="1" dirty="0"/>
              <a:t> </a:t>
            </a:r>
            <a:r>
              <a:rPr lang="ko-KR" altLang="en-US" b="1" dirty="0" err="1"/>
              <a:t>메소드</a:t>
            </a:r>
            <a:endParaRPr lang="en-US" altLang="ko-KR" b="1" dirty="0"/>
          </a:p>
          <a:p>
            <a:r>
              <a:rPr lang="en-US" altLang="ko-KR" b="1" dirty="0"/>
              <a:t> : </a:t>
            </a:r>
            <a:r>
              <a:rPr lang="en-US" altLang="ko-KR" b="1" dirty="0" err="1"/>
              <a:t>agg</a:t>
            </a:r>
            <a:r>
              <a:rPr lang="en-US" altLang="ko-KR" b="1" dirty="0"/>
              <a:t>, transform, rank, filter, apply, pipe</a:t>
            </a:r>
            <a:r>
              <a:rPr lang="ko-KR" altLang="en-US" b="1" dirty="0"/>
              <a:t> 등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({'x':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(123).choice(['a', 'b', 'c'], size=10),</a:t>
            </a:r>
          </a:p>
          <a:p>
            <a:r>
              <a:rPr lang="en-US" altLang="ko-KR" sz="1600" dirty="0"/>
              <a:t>                   'y':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</a:t>
            </a:r>
            <a:r>
              <a:rPr lang="en-US" altLang="ko-KR" sz="1600" dirty="0" err="1"/>
              <a:t>randn</a:t>
            </a:r>
            <a:r>
              <a:rPr lang="en-US" altLang="ko-KR" sz="1600" dirty="0"/>
              <a:t>(10),</a:t>
            </a:r>
          </a:p>
          <a:p>
            <a:r>
              <a:rPr lang="en-US" altLang="ko-KR" sz="1600" dirty="0"/>
              <a:t>                   'z': </a:t>
            </a:r>
            <a:r>
              <a:rPr lang="en-US" altLang="ko-KR" sz="1600" dirty="0" err="1"/>
              <a:t>np.random.RandomState</a:t>
            </a:r>
            <a:r>
              <a:rPr lang="en-US" altLang="ko-KR" sz="1600" dirty="0"/>
              <a:t>(123).uniform(size=10),</a:t>
            </a:r>
          </a:p>
          <a:p>
            <a:r>
              <a:rPr lang="en-US" altLang="ko-KR" sz="1600" dirty="0"/>
              <a:t>                   'date': 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(start='2004-11-03', periods=10)})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('mean')  # </a:t>
            </a:r>
            <a:r>
              <a:rPr lang="ko-KR" altLang="en-US" sz="1600" dirty="0"/>
              <a:t>그룹화 후 각각 그룹 별 평균값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(['mean', '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', 'count']) # </a:t>
            </a:r>
            <a:r>
              <a:rPr lang="ko-KR" altLang="en-US" sz="1600" dirty="0"/>
              <a:t>그룹화 후 각각 그룹 별 평균 및 표준편차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('x').describe() # </a:t>
            </a:r>
            <a:r>
              <a:rPr lang="ko-KR" altLang="en-US" sz="1600" dirty="0"/>
              <a:t>그룹화 후 각 그룹 별 분포</a:t>
            </a:r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그룹 별로 평균 값을 구한 후 원래 값에서 </a:t>
            </a:r>
            <a:r>
              <a:rPr lang="ko-KR" altLang="en-US" sz="1600" dirty="0" err="1"/>
              <a:t>빼줌</a:t>
            </a:r>
            <a:r>
              <a:rPr lang="en-US" altLang="ko-KR" sz="1600" dirty="0"/>
              <a:t>, </a:t>
            </a:r>
            <a:r>
              <a:rPr lang="ko-KR" altLang="en-US" sz="1600" dirty="0"/>
              <a:t>원 데이터와 같은 모양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('x').transform(lambda x: x - </a:t>
            </a:r>
            <a:r>
              <a:rPr lang="en-US" altLang="ko-KR" sz="1600" dirty="0" err="1"/>
              <a:t>x.mean</a:t>
            </a:r>
            <a:r>
              <a:rPr lang="en-US" altLang="ko-KR" sz="1600" dirty="0"/>
              <a:t>()).head(3) 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함수 정의 후 넘겨주기</a:t>
            </a:r>
            <a:r>
              <a:rPr lang="en-US" altLang="ko-KR" sz="1600" dirty="0"/>
              <a:t>, </a:t>
            </a:r>
            <a:r>
              <a:rPr lang="ko-KR" altLang="en-US" sz="1600" dirty="0"/>
              <a:t>원 데이터와 같은 모양</a:t>
            </a:r>
          </a:p>
          <a:p>
            <a:r>
              <a:rPr lang="en-US" altLang="ko-KR" sz="1600" dirty="0"/>
              <a:t>def normalize(x):</a:t>
            </a:r>
          </a:p>
          <a:p>
            <a:r>
              <a:rPr lang="en-US" altLang="ko-KR" sz="1600" dirty="0"/>
              <a:t>    return (x - </a:t>
            </a:r>
            <a:r>
              <a:rPr lang="en-US" altLang="ko-KR" sz="1600" dirty="0" err="1"/>
              <a:t>np.mean</a:t>
            </a:r>
            <a:r>
              <a:rPr lang="en-US" altLang="ko-KR" sz="1600" dirty="0"/>
              <a:t>(x))/</a:t>
            </a:r>
            <a:r>
              <a:rPr lang="en-US" altLang="ko-KR" sz="1600" dirty="0" err="1"/>
              <a:t>np.std</a:t>
            </a:r>
            <a:r>
              <a:rPr lang="en-US" altLang="ko-KR" sz="1600" dirty="0"/>
              <a:t>(x)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('x')['y', 'z'].transform(normalize).head(3)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('x').rank(ascending=False).head(3) # </a:t>
            </a:r>
            <a:r>
              <a:rPr lang="ko-KR" altLang="en-US" sz="1600" dirty="0"/>
              <a:t>그룹 별 내림 차순 등수</a:t>
            </a:r>
          </a:p>
          <a:p>
            <a:r>
              <a:rPr lang="en-US" altLang="ko-KR" sz="1600" dirty="0" err="1"/>
              <a:t>df.groupby</a:t>
            </a:r>
            <a:r>
              <a:rPr lang="en-US" altLang="ko-KR" sz="1600" dirty="0"/>
              <a:t>('x').</a:t>
            </a:r>
            <a:r>
              <a:rPr lang="en-US" altLang="ko-KR" sz="1600" dirty="0" err="1"/>
              <a:t>cumsum</a:t>
            </a:r>
            <a:r>
              <a:rPr lang="en-US" altLang="ko-KR" sz="1600" dirty="0"/>
              <a:t>().head(3)  # </a:t>
            </a:r>
            <a:r>
              <a:rPr lang="ko-KR" altLang="en-US" sz="1600" dirty="0"/>
              <a:t>그룹 별 누적 합</a:t>
            </a:r>
            <a:endParaRPr lang="en-US" alt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2B1FD73-5D74-AF41-ABC9-5167FA889FDA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0BB90-9E5E-1F41-8ADA-81D4E15807B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969759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832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모양 변경</a:t>
            </a:r>
            <a:r>
              <a:rPr lang="en-US" altLang="ko-KR" b="1" dirty="0"/>
              <a:t> : </a:t>
            </a:r>
            <a:r>
              <a:rPr lang="ko-KR" altLang="en-US" b="1" dirty="0"/>
              <a:t>데이터를 정돈된 형태로 변형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melt, pivot</a:t>
            </a:r>
          </a:p>
          <a:p>
            <a:endParaRPr lang="en-US" altLang="ko-KR" b="1" dirty="0"/>
          </a:p>
          <a:p>
            <a:r>
              <a:rPr lang="en-US" altLang="ko-KR" sz="1600" dirty="0" err="1"/>
              <a:t>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({'lot1': [0.1, 0.2, 0.7], 'lot2': [0.3, 0.1, 0.9], </a:t>
            </a:r>
          </a:p>
          <a:p>
            <a:r>
              <a:rPr lang="en-US" altLang="ko-KR" sz="1600" dirty="0"/>
              <a:t>                   'parameter': ['para1', 'para2', 'para3']})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pd.melt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)  # </a:t>
            </a:r>
            <a:r>
              <a:rPr lang="ko-KR" altLang="en-US" sz="1600" dirty="0"/>
              <a:t>녹여진 상태를 확인한 후 원하는 모양을 정의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각 </a:t>
            </a:r>
            <a:r>
              <a:rPr lang="ko-KR" altLang="en-US" sz="1600" dirty="0" err="1"/>
              <a:t>파라미터와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로트</a:t>
            </a:r>
            <a:r>
              <a:rPr lang="ko-KR" altLang="en-US" sz="1600" dirty="0"/>
              <a:t> 별로 값을 정의하고 함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melt_df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pd.melt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df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id_vars</a:t>
            </a:r>
            <a:r>
              <a:rPr lang="en-US" altLang="ko-KR" sz="1600" dirty="0"/>
              <a:t>=['parameter'],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value_vars</a:t>
            </a:r>
            <a:r>
              <a:rPr lang="en-US" altLang="ko-KR" sz="1600" dirty="0"/>
              <a:t>=['lot1', 'lot2'],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value_name</a:t>
            </a:r>
            <a:r>
              <a:rPr lang="en-US" altLang="ko-KR" sz="1600" dirty="0"/>
              <a:t>='value',</a:t>
            </a:r>
          </a:p>
          <a:p>
            <a:r>
              <a:rPr lang="en-US" altLang="ko-KR" sz="1600" dirty="0"/>
              <a:t>                  </a:t>
            </a:r>
            <a:r>
              <a:rPr lang="en-US" altLang="ko-KR" sz="1600" dirty="0" err="1"/>
              <a:t>var_name</a:t>
            </a:r>
            <a:r>
              <a:rPr lang="en-US" altLang="ko-KR" sz="1600" dirty="0"/>
              <a:t>='</a:t>
            </a:r>
            <a:r>
              <a:rPr lang="en-US" altLang="ko-KR" sz="1600" dirty="0" err="1"/>
              <a:t>lot_id</a:t>
            </a:r>
            <a:r>
              <a:rPr lang="en-US" altLang="ko-KR" sz="1600" dirty="0"/>
              <a:t>').</a:t>
            </a:r>
            <a:r>
              <a:rPr lang="en-US" altLang="ko-KR" sz="1600" dirty="0" err="1"/>
              <a:t>sort_values</a:t>
            </a:r>
            <a:r>
              <a:rPr lang="en-US" altLang="ko-KR" sz="1600" dirty="0"/>
              <a:t>('parameter')</a:t>
            </a:r>
          </a:p>
          <a:p>
            <a:r>
              <a:rPr lang="en-US" altLang="ko-KR" sz="1600" dirty="0" err="1"/>
              <a:t>melt_df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melt_df.groupby</a:t>
            </a:r>
            <a:r>
              <a:rPr lang="en-US" altLang="ko-KR" sz="1600" dirty="0"/>
              <a:t>('parameter').</a:t>
            </a:r>
            <a:r>
              <a:rPr lang="en-US" altLang="ko-KR" sz="1600" dirty="0" err="1"/>
              <a:t>agg</a:t>
            </a:r>
            <a:r>
              <a:rPr lang="en-US" altLang="ko-KR" sz="1600" dirty="0"/>
              <a:t>(['mean', '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'])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pivot</a:t>
            </a:r>
            <a:r>
              <a:rPr lang="ko-KR" altLang="en-US" sz="1600" dirty="0"/>
              <a:t>을 통하여 원래 데이터로 복귀</a:t>
            </a:r>
          </a:p>
          <a:p>
            <a:r>
              <a:rPr lang="en-US" altLang="ko-KR" sz="1600" dirty="0" err="1"/>
              <a:t>pd.pivot_table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melt_df</a:t>
            </a:r>
            <a:r>
              <a:rPr lang="en-US" altLang="ko-KR" sz="1600" dirty="0"/>
              <a:t>, index=['parameter'], columns=['</a:t>
            </a:r>
            <a:r>
              <a:rPr lang="en-US" altLang="ko-KR" sz="1600" dirty="0" err="1"/>
              <a:t>lot_id</a:t>
            </a:r>
            <a:r>
              <a:rPr lang="en-US" altLang="ko-KR" sz="1600" dirty="0"/>
              <a:t>'], </a:t>
            </a:r>
          </a:p>
          <a:p>
            <a:r>
              <a:rPr lang="en-US" altLang="ko-KR" sz="1600" dirty="0"/>
              <a:t>               values='value', </a:t>
            </a:r>
            <a:r>
              <a:rPr lang="en-US" altLang="ko-KR" sz="1600" dirty="0" err="1"/>
              <a:t>aggfunc</a:t>
            </a:r>
            <a:r>
              <a:rPr lang="en-US" altLang="ko-KR" sz="1600" dirty="0"/>
              <a:t>='sum').</a:t>
            </a:r>
            <a:r>
              <a:rPr lang="en-US" altLang="ko-KR" sz="1600" dirty="0" err="1"/>
              <a:t>reset_index</a:t>
            </a:r>
            <a:r>
              <a:rPr lang="en-US" altLang="ko-KR" sz="1600" dirty="0"/>
              <a:t>()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F025369-9230-D146-994F-05F2E9B06719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DF55-2EB2-F94B-A49E-0DFA9825C76B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022002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41857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정렬</a:t>
            </a:r>
            <a:endParaRPr lang="en-US" altLang="ko-KR" dirty="0"/>
          </a:p>
          <a:p>
            <a:r>
              <a:rPr lang="en-US" altLang="ko-KR" sz="1600" dirty="0" err="1"/>
              <a:t>sort_index</a:t>
            </a:r>
            <a:r>
              <a:rPr lang="ko-KR" altLang="en-US" sz="1600" dirty="0"/>
              <a:t>  </a:t>
            </a:r>
            <a:r>
              <a:rPr lang="en-US" altLang="ko-KR" sz="1600" dirty="0"/>
              <a:t>:</a:t>
            </a:r>
            <a:r>
              <a:rPr lang="ko-KR" altLang="en-US" sz="1600" dirty="0"/>
              <a:t> 인덱스 값을 기준</a:t>
            </a:r>
            <a:endParaRPr lang="en-US" altLang="ko-KR" sz="1600" dirty="0"/>
          </a:p>
          <a:p>
            <a:r>
              <a:rPr lang="en-US" altLang="ko-KR" sz="1600" dirty="0" err="1"/>
              <a:t>sort_values</a:t>
            </a:r>
            <a:r>
              <a:rPr lang="en-US" altLang="ko-KR" sz="1600" dirty="0"/>
              <a:t> :</a:t>
            </a:r>
            <a:r>
              <a:rPr lang="ko-KR" altLang="en-US" sz="1600" dirty="0"/>
              <a:t> 데이터 값을 기준</a:t>
            </a:r>
            <a:endParaRPr lang="en-US" altLang="ko-KR" sz="1600" dirty="0"/>
          </a:p>
          <a:p>
            <a:br>
              <a:rPr lang="en-US" altLang="ko-KR" sz="1600" dirty="0"/>
            </a:br>
            <a:r>
              <a:rPr lang="en-US" altLang="ko-KR" sz="1600" dirty="0"/>
              <a:t>s2.value_counts().</a:t>
            </a:r>
            <a:r>
              <a:rPr lang="en-US" altLang="ko-KR" sz="1600" dirty="0" err="1"/>
              <a:t>sort_index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 err="1"/>
              <a:t>s.sort_values</a:t>
            </a:r>
            <a:r>
              <a:rPr lang="en-US" altLang="ko-KR" sz="1600" dirty="0"/>
              <a:t>()</a:t>
            </a:r>
            <a:r>
              <a:rPr lang="ko-KR" altLang="en-US" sz="1600" dirty="0"/>
              <a:t> </a:t>
            </a:r>
            <a:r>
              <a:rPr lang="en-US" altLang="ko-KR" sz="1600" dirty="0"/>
              <a:t> #</a:t>
            </a:r>
            <a:r>
              <a:rPr lang="ko-KR" altLang="en-US" sz="1600" dirty="0"/>
              <a:t> </a:t>
            </a:r>
            <a:r>
              <a:rPr lang="en-US" altLang="ko-KR" sz="1600" dirty="0" err="1"/>
              <a:t>NaN</a:t>
            </a:r>
            <a:r>
              <a:rPr lang="ko-KR" altLang="en-US" sz="1600" dirty="0"/>
              <a:t>값이 있는 경우에는 정렬하면 </a:t>
            </a:r>
            <a:r>
              <a:rPr lang="en-US" altLang="ko-KR" sz="1600" dirty="0" err="1"/>
              <a:t>NaN</a:t>
            </a:r>
            <a:r>
              <a:rPr lang="ko-KR" altLang="en-US" sz="1600" dirty="0"/>
              <a:t>값이 가장 나중으로 간다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s.sort_values</a:t>
            </a:r>
            <a:r>
              <a:rPr lang="en-US" altLang="ko-KR" sz="1600" dirty="0"/>
              <a:t>(ascending=False)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df.sort_values</a:t>
            </a:r>
            <a:r>
              <a:rPr lang="en-US" altLang="ko-KR" sz="1600" dirty="0"/>
              <a:t>(by=1)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by </a:t>
            </a:r>
            <a:r>
              <a:rPr lang="ko-KR" altLang="en-US" sz="1600" dirty="0"/>
              <a:t>인수로 정렬 기준이 되는 열을 지정</a:t>
            </a:r>
            <a:endParaRPr lang="en-US" altLang="ko-KR" sz="1600" dirty="0"/>
          </a:p>
          <a:p>
            <a:r>
              <a:rPr lang="en-US" altLang="ko-KR" sz="1600" dirty="0" err="1"/>
              <a:t>df.sort_values</a:t>
            </a:r>
            <a:r>
              <a:rPr lang="en-US" altLang="ko-KR" sz="1600" dirty="0"/>
              <a:t>(by=[1, 2])</a:t>
            </a:r>
          </a:p>
          <a:p>
            <a:endParaRPr lang="en-US" altLang="ko-KR" sz="1600" dirty="0"/>
          </a:p>
          <a:p>
            <a:endParaRPr lang="en-US" altLang="ko-KR" b="1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 실습 </a:t>
            </a:r>
            <a:r>
              <a:rPr lang="en-US" altLang="ko-KR" b="1" dirty="0"/>
              <a:t>&gt;</a:t>
            </a:r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</a:t>
            </a:r>
            <a:r>
              <a:rPr lang="ko-KR" altLang="en-US" dirty="0" err="1"/>
              <a:t>승객중</a:t>
            </a:r>
            <a:r>
              <a:rPr lang="ko-KR" altLang="en-US" dirty="0"/>
              <a:t> 성별</a:t>
            </a:r>
            <a:r>
              <a:rPr lang="en-US" altLang="ko-KR" dirty="0"/>
              <a:t>(sex)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/>
              <a:t>나이별</a:t>
            </a:r>
            <a:r>
              <a:rPr lang="en-US" altLang="ko-KR" dirty="0"/>
              <a:t>(age)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 err="1"/>
              <a:t>선실별</a:t>
            </a:r>
            <a:r>
              <a:rPr lang="en-US" altLang="ko-KR" dirty="0"/>
              <a:t>(class) </a:t>
            </a:r>
            <a:r>
              <a:rPr lang="ko-KR" altLang="en-US" dirty="0"/>
              <a:t>인원수</a:t>
            </a:r>
            <a:r>
              <a:rPr lang="en-US" altLang="ko-KR" dirty="0"/>
              <a:t>, </a:t>
            </a:r>
            <a:r>
              <a:rPr lang="ko-KR" altLang="en-US" dirty="0"/>
              <a:t>사망</a:t>
            </a:r>
            <a:r>
              <a:rPr lang="en-US" altLang="ko-KR" dirty="0"/>
              <a:t>/</a:t>
            </a:r>
            <a:r>
              <a:rPr lang="ko-KR" altLang="en-US" dirty="0"/>
              <a:t>생존</a:t>
            </a:r>
            <a:r>
              <a:rPr lang="en-US" altLang="ko-KR" dirty="0"/>
              <a:t>(alive) </a:t>
            </a:r>
            <a:r>
              <a:rPr lang="ko-KR" altLang="en-US" dirty="0"/>
              <a:t>인원수를 구하라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20AFE29-8C0B-7141-B751-99C6C5BBB2E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EDED1-6639-C843-8366-E80EABBEFC8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21281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33239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행</a:t>
            </a:r>
            <a:r>
              <a:rPr lang="en-US" altLang="ko-KR" b="1" dirty="0"/>
              <a:t>/</a:t>
            </a:r>
            <a:r>
              <a:rPr lang="ko-KR" altLang="en-US" b="1" dirty="0"/>
              <a:t>열 합계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sum(axis) </a:t>
            </a:r>
            <a:r>
              <a:rPr lang="ko-KR" altLang="en-US" sz="1600" dirty="0"/>
              <a:t>메서드를 사용</a:t>
            </a:r>
            <a:endParaRPr lang="en-US" altLang="ko-KR" sz="1600" dirty="0"/>
          </a:p>
          <a:p>
            <a:br>
              <a:rPr lang="en-US" altLang="ko-KR" sz="1600" dirty="0"/>
            </a:br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df2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np.random.randint</a:t>
            </a:r>
            <a:r>
              <a:rPr lang="en-US" altLang="ko-KR" sz="1600" dirty="0"/>
              <a:t>(10, size=(4, 8)))</a:t>
            </a:r>
          </a:p>
          <a:p>
            <a:r>
              <a:rPr lang="en-US" altLang="ko-KR" sz="1600" dirty="0"/>
              <a:t>df2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df2.sum(axis=1) </a:t>
            </a:r>
            <a:r>
              <a:rPr lang="ko-KR" altLang="en-US" sz="1600" dirty="0"/>
              <a:t>  </a:t>
            </a:r>
            <a:r>
              <a:rPr lang="en-US" altLang="ko-KR" sz="1600" dirty="0"/>
              <a:t>#</a:t>
            </a:r>
            <a:r>
              <a:rPr lang="ko-KR" altLang="en-US" sz="1600" dirty="0"/>
              <a:t> 행의 합계를 구함</a:t>
            </a:r>
            <a:endParaRPr lang="en-US" altLang="ko-KR" sz="1600" dirty="0"/>
          </a:p>
          <a:p>
            <a:r>
              <a:rPr lang="en-US" altLang="ko-KR" sz="1600" dirty="0"/>
              <a:t>df2.sum(axis=0)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sz="1600" dirty="0"/>
              <a:t> 열의 합계를 구함</a:t>
            </a:r>
            <a:endParaRPr lang="en-US" altLang="ko-KR" sz="1600" dirty="0"/>
          </a:p>
          <a:p>
            <a:r>
              <a:rPr lang="en-US" altLang="ko-KR" sz="1600" dirty="0"/>
              <a:t>df2.sum()   </a:t>
            </a:r>
            <a:r>
              <a:rPr lang="ko-KR" altLang="en-US" sz="1600" dirty="0"/>
              <a:t>        </a:t>
            </a:r>
            <a:r>
              <a:rPr lang="en-US" altLang="ko-KR" sz="1600" dirty="0"/>
              <a:t># default  axis=0</a:t>
            </a:r>
          </a:p>
          <a:p>
            <a:endParaRPr lang="en-US" altLang="ko-KR" sz="1600" dirty="0"/>
          </a:p>
          <a:p>
            <a:r>
              <a:rPr lang="en-US" altLang="ko-KR" sz="1600" dirty="0"/>
              <a:t>df2["</a:t>
            </a:r>
            <a:r>
              <a:rPr lang="en-US" altLang="ko-KR" sz="1600" dirty="0" err="1"/>
              <a:t>RowSum</a:t>
            </a:r>
            <a:r>
              <a:rPr lang="en-US" altLang="ko-KR" sz="1600" dirty="0"/>
              <a:t>"] = df2.sum(axis=1)   # row </a:t>
            </a:r>
            <a:r>
              <a:rPr lang="ko-KR" altLang="en-US" sz="1600" dirty="0"/>
              <a:t>합계 추가</a:t>
            </a:r>
            <a:endParaRPr lang="en-US" altLang="ko-KR" sz="1600" dirty="0"/>
          </a:p>
          <a:p>
            <a:r>
              <a:rPr lang="en-US" altLang="ko-KR" sz="1600" dirty="0"/>
              <a:t>df2.loc["</a:t>
            </a:r>
            <a:r>
              <a:rPr lang="en-US" altLang="ko-KR" sz="1600" dirty="0" err="1"/>
              <a:t>ColTotal</a:t>
            </a:r>
            <a:r>
              <a:rPr lang="en-US" altLang="ko-KR" sz="1600" dirty="0"/>
              <a:t>", :] = df2.sum()</a:t>
            </a:r>
            <a:r>
              <a:rPr lang="ko-KR" altLang="en-US" sz="1600" dirty="0"/>
              <a:t>    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col </a:t>
            </a:r>
            <a:r>
              <a:rPr lang="ko-KR" altLang="en-US" sz="1600" dirty="0"/>
              <a:t>합계 추가</a:t>
            </a:r>
            <a:endParaRPr lang="en-US" altLang="ko-KR" sz="1600" dirty="0"/>
          </a:p>
          <a:p>
            <a:r>
              <a:rPr lang="en-US" altLang="ko-KR" sz="1600" dirty="0"/>
              <a:t>df2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D8AF62-7825-A94C-8E4F-F55C3BC1C35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3A662-19F4-7543-A70A-917D1EE06F0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427030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37840" y="1246151"/>
            <a:ext cx="8405463" cy="50783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apply </a:t>
            </a:r>
            <a:r>
              <a:rPr lang="ko-KR" altLang="en-US" b="1" dirty="0"/>
              <a:t>변환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인수로 행 또는 열을 받는 함수를 </a:t>
            </a:r>
            <a:r>
              <a:rPr lang="en-US" altLang="ko-KR" sz="1600" dirty="0"/>
              <a:t>apply </a:t>
            </a:r>
            <a:r>
              <a:rPr lang="ko-KR" altLang="en-US" sz="1600" dirty="0"/>
              <a:t>메서드의 인수로 넣으면 </a:t>
            </a:r>
            <a:br>
              <a:rPr lang="en-US" altLang="ko-KR" sz="1600" b="1" dirty="0"/>
            </a:br>
            <a:r>
              <a:rPr lang="ko-KR" altLang="en-US" sz="1600" b="1" dirty="0"/>
              <a:t>                      </a:t>
            </a:r>
            <a:r>
              <a:rPr lang="ko-KR" altLang="en-US" sz="1600" dirty="0"/>
              <a:t>각 열</a:t>
            </a:r>
            <a:r>
              <a:rPr lang="en-US" altLang="ko-KR" sz="1600" dirty="0"/>
              <a:t>(</a:t>
            </a:r>
            <a:r>
              <a:rPr lang="ko-KR" altLang="en-US" sz="1600" dirty="0"/>
              <a:t>또는 행</a:t>
            </a:r>
            <a:r>
              <a:rPr lang="en-US" altLang="ko-KR" sz="1600" dirty="0"/>
              <a:t>)</a:t>
            </a:r>
            <a:r>
              <a:rPr lang="ko-KR" altLang="en-US" sz="1600" dirty="0"/>
              <a:t>을 반복하여 그 함수에 적용시킨다</a:t>
            </a:r>
            <a:r>
              <a:rPr lang="en-US" altLang="ko-KR" sz="1600" dirty="0"/>
              <a:t>.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df3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({</a:t>
            </a:r>
          </a:p>
          <a:p>
            <a:r>
              <a:rPr lang="en-US" altLang="ko-KR" sz="1600" dirty="0"/>
              <a:t>    'A': [1, 3, 4, 3, 4],</a:t>
            </a:r>
          </a:p>
          <a:p>
            <a:r>
              <a:rPr lang="en-US" altLang="ko-KR" sz="1600" dirty="0"/>
              <a:t>    'B': [2, 3, 1, 2, 3],</a:t>
            </a:r>
          </a:p>
          <a:p>
            <a:r>
              <a:rPr lang="en-US" altLang="ko-KR" sz="1600" dirty="0"/>
              <a:t>    'C': [1, 5, 2, 4, 4]</a:t>
            </a:r>
          </a:p>
          <a:p>
            <a:r>
              <a:rPr lang="en-US" altLang="ko-KR" sz="1600" dirty="0"/>
              <a:t>})</a:t>
            </a:r>
          </a:p>
          <a:p>
            <a:r>
              <a:rPr lang="en-US" altLang="ko-KR" sz="1600" dirty="0"/>
              <a:t>df3</a:t>
            </a:r>
          </a:p>
          <a:p>
            <a:endParaRPr lang="en-US" altLang="ko-KR" sz="1600" dirty="0"/>
          </a:p>
          <a:p>
            <a:r>
              <a:rPr lang="en-US" altLang="ko-KR" sz="1400" dirty="0"/>
              <a:t># </a:t>
            </a:r>
            <a:r>
              <a:rPr lang="ko-KR" altLang="en-US" sz="1600" dirty="0"/>
              <a:t>각 열의 최대값과 최소값의 차이를 구하고자 할 때</a:t>
            </a:r>
            <a:endParaRPr lang="en-US" altLang="ko-KR" sz="1400" dirty="0"/>
          </a:p>
          <a:p>
            <a:r>
              <a:rPr lang="en-US" altLang="ko-KR" sz="1600" dirty="0"/>
              <a:t>df3.apply(lambda x: </a:t>
            </a:r>
            <a:r>
              <a:rPr lang="en-US" altLang="ko-KR" sz="1600" dirty="0" err="1"/>
              <a:t>x.max</a:t>
            </a:r>
            <a:r>
              <a:rPr lang="en-US" altLang="ko-KR" sz="1600" dirty="0"/>
              <a:t>() - </a:t>
            </a:r>
            <a:r>
              <a:rPr lang="en-US" altLang="ko-KR" sz="1600" dirty="0" err="1"/>
              <a:t>x.min</a:t>
            </a:r>
            <a:r>
              <a:rPr lang="en-US" altLang="ko-KR" sz="1600" dirty="0"/>
              <a:t>())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각 열에 대해 어떤 값이 얼마나 사용되었는지 알고 싶을 때</a:t>
            </a:r>
            <a:endParaRPr lang="en-US" altLang="ko-KR" sz="1400" dirty="0"/>
          </a:p>
          <a:p>
            <a:r>
              <a:rPr lang="en-US" altLang="ko-KR" sz="1600" dirty="0"/>
              <a:t>df3.apply(</a:t>
            </a:r>
            <a:r>
              <a:rPr lang="en-US" altLang="ko-KR" sz="1600" dirty="0" err="1"/>
              <a:t>pd.value_counts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400" dirty="0"/>
              <a:t>#</a:t>
            </a:r>
            <a:r>
              <a:rPr lang="ko-KR" altLang="en-US" sz="1400" dirty="0"/>
              <a:t> </a:t>
            </a:r>
            <a:r>
              <a:rPr lang="en-US" altLang="ko-KR" sz="1600" dirty="0" err="1"/>
              <a:t>NaN</a:t>
            </a:r>
            <a:r>
              <a:rPr lang="en-US" altLang="ko-KR" sz="1600" dirty="0"/>
              <a:t> </a:t>
            </a:r>
            <a:r>
              <a:rPr lang="ko-KR" altLang="en-US" sz="1600" dirty="0"/>
              <a:t>값은 </a:t>
            </a:r>
            <a:r>
              <a:rPr lang="en-US" altLang="ko-KR" sz="1600" dirty="0" err="1"/>
              <a:t>fillna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메서드를 사용하여 원하는 값으로 바꿀 수 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 err="1"/>
              <a:t>astype</a:t>
            </a:r>
            <a:r>
              <a:rPr lang="en-US" altLang="ko-KR" sz="1600" dirty="0"/>
              <a:t> </a:t>
            </a:r>
            <a:r>
              <a:rPr lang="ko-KR" altLang="en-US" sz="1600" dirty="0"/>
              <a:t>메서드로 전체 데이터의 </a:t>
            </a:r>
            <a:r>
              <a:rPr lang="ko-KR" altLang="en-US" sz="1600" dirty="0" err="1"/>
              <a:t>자료형을</a:t>
            </a:r>
            <a:r>
              <a:rPr lang="ko-KR" altLang="en-US" sz="1600" dirty="0"/>
              <a:t> 바꾸는 것도 가능하다</a:t>
            </a:r>
            <a:r>
              <a:rPr lang="en-US" altLang="ko-KR" sz="1600" dirty="0"/>
              <a:t>.</a:t>
            </a:r>
          </a:p>
          <a:p>
            <a:r>
              <a:rPr lang="en-US" altLang="ko-KR" dirty="0"/>
              <a:t>df3.apply(</a:t>
            </a:r>
            <a:r>
              <a:rPr lang="en-US" altLang="ko-KR" dirty="0" err="1"/>
              <a:t>pd.value_counts</a:t>
            </a:r>
            <a:r>
              <a:rPr lang="en-US" altLang="ko-KR" dirty="0"/>
              <a:t>).</a:t>
            </a:r>
            <a:r>
              <a:rPr lang="en-US" altLang="ko-KR" dirty="0" err="1"/>
              <a:t>fillna</a:t>
            </a:r>
            <a:r>
              <a:rPr lang="en-US" altLang="ko-KR" dirty="0"/>
              <a:t>(0).</a:t>
            </a:r>
            <a:r>
              <a:rPr lang="en-US" altLang="ko-KR" dirty="0" err="1"/>
              <a:t>astype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결측값</a:t>
            </a:r>
            <a:r>
              <a:rPr lang="ko-KR" altLang="en-US" sz="1600" dirty="0"/>
              <a:t> 처리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3B14A4D-E960-0F48-8F21-94E29E5CA81F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3955A-7981-9F4D-B86D-45CC740B9591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27325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3.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 err="1">
                <a:solidFill>
                  <a:srgbClr val="FFFFFF"/>
                </a:solidFill>
              </a:rPr>
              <a:t>파이썬</a:t>
            </a:r>
            <a:r>
              <a:rPr lang="ko-KR" altLang="en-US" spc="-150" dirty="0">
                <a:solidFill>
                  <a:srgbClr val="FFFFFF"/>
                </a:solidFill>
              </a:rPr>
              <a:t> 구현 절차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46758" y="980728"/>
            <a:ext cx="830170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sz="2400" b="1" dirty="0"/>
              <a:t>1.</a:t>
            </a:r>
            <a:r>
              <a:rPr lang="ko-KR" altLang="en-US" sz="2400" b="1" dirty="0"/>
              <a:t> 데이터 적재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sklearn.datasets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load_iris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iris_dataset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load_iris</a:t>
            </a:r>
            <a:r>
              <a:rPr lang="en-US" altLang="ko-KR" sz="2000" dirty="0"/>
              <a:t>()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2.</a:t>
            </a:r>
            <a:r>
              <a:rPr lang="ko-KR" altLang="en-US" sz="2400" b="1" dirty="0"/>
              <a:t> 성과 측정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훈련 데이터와 테스트 데이터 분리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sklearn.model_selection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train_test_split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X_train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X_test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y_test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train_test_split</a:t>
            </a:r>
            <a:r>
              <a:rPr lang="en-US" altLang="ko-KR" sz="2000" dirty="0"/>
              <a:t>(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</a:t>
            </a:r>
            <a:r>
              <a:rPr lang="en-US" altLang="ko-KR" sz="2000" dirty="0" err="1"/>
              <a:t>iris_dataset</a:t>
            </a:r>
            <a:r>
              <a:rPr lang="en-US" altLang="ko-KR" sz="2000" dirty="0"/>
              <a:t>['data'], </a:t>
            </a:r>
            <a:r>
              <a:rPr lang="en-US" altLang="ko-KR" sz="2000" dirty="0" err="1"/>
              <a:t>iris_dataset</a:t>
            </a:r>
            <a:r>
              <a:rPr lang="en-US" altLang="ko-KR" sz="2000" dirty="0"/>
              <a:t>['target'], </a:t>
            </a:r>
            <a:r>
              <a:rPr lang="en-US" altLang="ko-KR" sz="2000" dirty="0" err="1"/>
              <a:t>random_state</a:t>
            </a:r>
            <a:r>
              <a:rPr lang="en-US" altLang="ko-KR" sz="2000" dirty="0"/>
              <a:t>=0)</a:t>
            </a:r>
          </a:p>
          <a:p>
            <a:pPr>
              <a:buClr>
                <a:schemeClr val="tx1"/>
              </a:buClr>
            </a:pPr>
            <a:endParaRPr lang="en-US" altLang="ko-KR" sz="2000" b="1" dirty="0"/>
          </a:p>
          <a:p>
            <a:pPr>
              <a:buClr>
                <a:schemeClr val="tx1"/>
              </a:buClr>
            </a:pPr>
            <a:r>
              <a:rPr lang="en-US" altLang="ko-KR" sz="2000" b="1" dirty="0"/>
              <a:t>3.</a:t>
            </a:r>
            <a:r>
              <a:rPr lang="ko-KR" altLang="en-US" sz="2000" b="1" dirty="0"/>
              <a:t> 데이터 살펴보기</a:t>
            </a:r>
            <a:endParaRPr lang="en-US" altLang="ko-KR" sz="2000" b="1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iris_dataframe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X_train</a:t>
            </a:r>
            <a:r>
              <a:rPr lang="en-US" altLang="ko-KR" sz="2000" dirty="0"/>
              <a:t>, columns=</a:t>
            </a:r>
            <a:r>
              <a:rPr lang="en-US" altLang="ko-KR" sz="2000" dirty="0" err="1"/>
              <a:t>iris_dataset.feature_names</a:t>
            </a:r>
            <a:r>
              <a:rPr lang="en-US" altLang="ko-KR" sz="2000" dirty="0"/>
              <a:t>).</a:t>
            </a:r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pd.plotting.scatter_matrix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iris_dataframe</a:t>
            </a:r>
            <a:r>
              <a:rPr lang="en-US" altLang="ko-KR" sz="2000" dirty="0"/>
              <a:t>, c=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figsize</a:t>
            </a:r>
            <a:r>
              <a:rPr lang="en-US" altLang="ko-KR" sz="2000" dirty="0"/>
              <a:t>=(15, 15), 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                       marker='o',</a:t>
            </a:r>
            <a:r>
              <a:rPr lang="en-US" altLang="ko-KR" sz="2000" dirty="0" err="1"/>
              <a:t>hist_kwds</a:t>
            </a:r>
            <a:r>
              <a:rPr lang="en-US" altLang="ko-KR" sz="2000" dirty="0"/>
              <a:t>={'bins': 20}, s=60, alpha=.8, </a:t>
            </a:r>
          </a:p>
          <a:p>
            <a:pPr>
              <a:buClr>
                <a:schemeClr val="tx1"/>
              </a:buClr>
            </a:pPr>
            <a:r>
              <a:rPr lang="en-US" altLang="ko-KR" sz="2000" dirty="0"/>
              <a:t>                           </a:t>
            </a:r>
            <a:r>
              <a:rPr lang="en-US" altLang="ko-KR" sz="2000" dirty="0" err="1"/>
              <a:t>cmap</a:t>
            </a:r>
            <a:r>
              <a:rPr lang="en-US" altLang="ko-KR" sz="2000" dirty="0"/>
              <a:t>=mglearn.cm3)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2040166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조작 </a:t>
            </a:r>
            <a:r>
              <a:rPr lang="en-US" altLang="ko-KR" sz="2000" b="1" dirty="0"/>
              <a:t>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55056" y="1281026"/>
            <a:ext cx="8405463" cy="47705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#</a:t>
            </a:r>
            <a:r>
              <a:rPr lang="ko-KR" altLang="en-US" sz="1600" b="1" dirty="0"/>
              <a:t> 실수 값을 카테고리 값으로 변환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cut : </a:t>
            </a:r>
            <a:r>
              <a:rPr lang="ko-KR" altLang="en-US" sz="1600" dirty="0"/>
              <a:t>실수 값의 경계선을 지정하는 경우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qcut</a:t>
            </a:r>
            <a:r>
              <a:rPr lang="en-US" altLang="ko-KR" sz="1600" dirty="0"/>
              <a:t> : </a:t>
            </a:r>
            <a:r>
              <a:rPr lang="ko-KR" altLang="en-US" sz="1600" dirty="0" err="1"/>
              <a:t>갯수가</a:t>
            </a:r>
            <a:r>
              <a:rPr lang="ko-KR" altLang="en-US" sz="1600" dirty="0"/>
              <a:t> 똑같은 구간으로 나누는 경우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영역을 넘는 값은 </a:t>
            </a:r>
            <a:r>
              <a:rPr lang="en-US" altLang="ko-KR" sz="1600" dirty="0" err="1"/>
              <a:t>NaN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처리된다</a:t>
            </a:r>
            <a:r>
              <a:rPr lang="en-US" altLang="ko-KR" sz="1600" dirty="0"/>
              <a:t>.</a:t>
            </a:r>
            <a:endParaRPr lang="ko-KR" altLang="en-US" sz="1400" dirty="0"/>
          </a:p>
          <a:p>
            <a:endParaRPr lang="en-US" altLang="ko-KR" sz="1600" b="1" dirty="0"/>
          </a:p>
          <a:p>
            <a:r>
              <a:rPr lang="en-US" altLang="ko-KR" sz="1600" dirty="0"/>
              <a:t>ages = [0, 2, 10, 21, 23, 37, 31, 61, 20, 41, 32, 100]</a:t>
            </a:r>
          </a:p>
          <a:p>
            <a:r>
              <a:rPr lang="en-US" altLang="ko-KR" sz="1600" dirty="0"/>
              <a:t>bins = [1, 15, 25, 35, 60, 99]</a:t>
            </a:r>
          </a:p>
          <a:p>
            <a:r>
              <a:rPr lang="en-US" altLang="ko-KR" sz="1600" dirty="0"/>
              <a:t>labels = ["</a:t>
            </a:r>
            <a:r>
              <a:rPr lang="ko-KR" altLang="en-US" sz="1600" dirty="0"/>
              <a:t>미성년자</a:t>
            </a:r>
            <a:r>
              <a:rPr lang="en-US" altLang="ko-KR" sz="1600" dirty="0"/>
              <a:t>", "</a:t>
            </a:r>
            <a:r>
              <a:rPr lang="ko-KR" altLang="en-US" sz="1600" dirty="0"/>
              <a:t>청년</a:t>
            </a:r>
            <a:r>
              <a:rPr lang="en-US" altLang="ko-KR" sz="1600" dirty="0"/>
              <a:t>", "</a:t>
            </a:r>
            <a:r>
              <a:rPr lang="ko-KR" altLang="en-US" sz="1600" dirty="0"/>
              <a:t>중년</a:t>
            </a:r>
            <a:r>
              <a:rPr lang="en-US" altLang="ko-KR" sz="1600" dirty="0"/>
              <a:t>", "</a:t>
            </a:r>
            <a:r>
              <a:rPr lang="ko-KR" altLang="en-US" sz="1600" dirty="0"/>
              <a:t>장년</a:t>
            </a:r>
            <a:r>
              <a:rPr lang="en-US" altLang="ko-KR" sz="1600" dirty="0"/>
              <a:t>", "</a:t>
            </a:r>
            <a:r>
              <a:rPr lang="ko-KR" altLang="en-US" sz="1600" dirty="0"/>
              <a:t>노년</a:t>
            </a:r>
            <a:r>
              <a:rPr lang="en-US" altLang="ko-KR" sz="1600" dirty="0"/>
              <a:t>"]</a:t>
            </a:r>
          </a:p>
          <a:p>
            <a:r>
              <a:rPr lang="en-US" altLang="ko-KR" sz="1600" dirty="0"/>
              <a:t>cats = </a:t>
            </a:r>
            <a:r>
              <a:rPr lang="en-US" altLang="ko-KR" sz="1600" dirty="0" err="1"/>
              <a:t>pd.cut</a:t>
            </a:r>
            <a:r>
              <a:rPr lang="en-US" altLang="ko-KR" sz="1600" dirty="0"/>
              <a:t>(ages, bins, labels=labels)   # bins </a:t>
            </a:r>
            <a:r>
              <a:rPr lang="ko-KR" altLang="en-US" sz="1600" dirty="0"/>
              <a:t>인수는 카테고리를 나누는 </a:t>
            </a:r>
            <a:r>
              <a:rPr lang="ko-KR" altLang="en-US" sz="1600" dirty="0" err="1"/>
              <a:t>기준값</a:t>
            </a:r>
            <a:endParaRPr lang="en-US" altLang="ko-KR" sz="1600" dirty="0"/>
          </a:p>
          <a:p>
            <a:r>
              <a:rPr lang="en-US" altLang="ko-KR" sz="1600" dirty="0"/>
              <a:t>cats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cats.categories</a:t>
            </a:r>
            <a:endParaRPr lang="en-US" altLang="ko-KR" sz="1600" dirty="0"/>
          </a:p>
          <a:p>
            <a:r>
              <a:rPr lang="en-US" altLang="ko-KR" sz="1600" dirty="0" err="1"/>
              <a:t>cats.codes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data =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(1000)</a:t>
            </a:r>
          </a:p>
          <a:p>
            <a:r>
              <a:rPr lang="en-US" altLang="ko-KR" sz="1600" dirty="0"/>
              <a:t>cats = </a:t>
            </a:r>
            <a:r>
              <a:rPr lang="en-US" altLang="ko-KR" sz="1600" dirty="0" err="1"/>
              <a:t>pd.qcut</a:t>
            </a:r>
            <a:r>
              <a:rPr lang="en-US" altLang="ko-KR" sz="1600" dirty="0"/>
              <a:t>(data, 4, labels=["Q1", "Q2", "Q3", "Q4"])</a:t>
            </a:r>
          </a:p>
          <a:p>
            <a:r>
              <a:rPr lang="en-US" altLang="ko-KR" sz="1600" dirty="0"/>
              <a:t>cats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pd.value_counts</a:t>
            </a:r>
            <a:r>
              <a:rPr lang="en-US" altLang="ko-KR" sz="1600" dirty="0"/>
              <a:t>(cats)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557EDAA-8F8C-464D-AFC2-AE12AFDB176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F4096-018D-AA4B-A1A4-2F930B02582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78610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5C43A0-CED9-FF45-84D2-940CBD1B9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12" y="3717032"/>
            <a:ext cx="4758207" cy="16993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539552" y="79492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데이터프레임 인덱스 조작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53860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데이터프레임 인덱스 설정 및 제거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set_index</a:t>
            </a:r>
            <a:r>
              <a:rPr lang="en-US" altLang="ko-KR" sz="1600" dirty="0"/>
              <a:t> </a:t>
            </a:r>
            <a:r>
              <a:rPr lang="ko-KR" altLang="en-US" sz="1600" dirty="0"/>
              <a:t>  </a:t>
            </a:r>
            <a:r>
              <a:rPr lang="en-US" altLang="ko-KR" sz="1600" dirty="0"/>
              <a:t>: </a:t>
            </a:r>
            <a:r>
              <a:rPr lang="ko-KR" altLang="en-US" sz="1600" dirty="0"/>
              <a:t>기존의 행 인덱스를 제거하고 데이터 열 중 하나를 인덱스로 설정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reset_index</a:t>
            </a:r>
            <a:r>
              <a:rPr lang="en-US" altLang="ko-KR" sz="1600" dirty="0"/>
              <a:t> : </a:t>
            </a:r>
            <a:r>
              <a:rPr lang="ko-KR" altLang="en-US" sz="1600" dirty="0"/>
              <a:t>기존의 행 인덱스를 제거하고 인덱스를 데이터 열로 추가</a:t>
            </a:r>
          </a:p>
          <a:p>
            <a:endParaRPr lang="en-US" altLang="ko-KR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np.vstack</a:t>
            </a:r>
            <a:r>
              <a:rPr lang="en-US" altLang="ko-KR" sz="1600" dirty="0"/>
              <a:t>([list('ABCDE'),</a:t>
            </a:r>
          </a:p>
          <a:p>
            <a:r>
              <a:rPr lang="en-US" altLang="ko-KR" sz="1600" dirty="0"/>
              <a:t>                              </a:t>
            </a:r>
            <a:r>
              <a:rPr lang="en-US" altLang="ko-KR" sz="1600" dirty="0" err="1"/>
              <a:t>np.round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</a:t>
            </a:r>
            <a:r>
              <a:rPr lang="en-US" altLang="ko-KR" sz="1600" dirty="0"/>
              <a:t>(3, 5), 2)]).T,</a:t>
            </a:r>
          </a:p>
          <a:p>
            <a:r>
              <a:rPr lang="en-US" altLang="ko-KR" sz="1600" dirty="0"/>
              <a:t>                   columns=["C1", "C2", "C3", "C4"])</a:t>
            </a:r>
          </a:p>
          <a:p>
            <a:r>
              <a:rPr lang="en-US" altLang="ko-KR" sz="1600" dirty="0"/>
              <a:t>df2 = df1.set_index("C1")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dirty="0" err="1"/>
              <a:t>set_index</a:t>
            </a:r>
            <a:r>
              <a:rPr lang="en-US" altLang="ko-KR" dirty="0"/>
              <a:t> 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C1</a:t>
            </a:r>
            <a:r>
              <a:rPr lang="ko-KR" altLang="en-US" sz="1400" dirty="0"/>
              <a:t>열을 인덱스로 설정</a:t>
            </a:r>
            <a:r>
              <a:rPr lang="en-US" altLang="ko-KR" sz="1400" dirty="0"/>
              <a:t>, </a:t>
            </a:r>
            <a:r>
              <a:rPr lang="ko-KR" altLang="en-US" sz="1400" dirty="0"/>
              <a:t>기존 인덱스 없어짐</a:t>
            </a:r>
            <a:endParaRPr lang="en-US" altLang="ko-KR" sz="1400" dirty="0"/>
          </a:p>
          <a:p>
            <a:r>
              <a:rPr lang="en-US" altLang="ko-KR" sz="1600" dirty="0"/>
              <a:t>df2.reset_index(drop=True)</a:t>
            </a:r>
            <a:r>
              <a:rPr lang="ko-KR" altLang="en-US" sz="1600" dirty="0"/>
              <a:t>   </a:t>
            </a:r>
            <a:r>
              <a:rPr lang="en-US" altLang="ko-KR" sz="1600" dirty="0"/>
              <a:t>#</a:t>
            </a:r>
            <a:r>
              <a:rPr lang="ko-KR" altLang="en-US" dirty="0"/>
              <a:t> </a:t>
            </a:r>
            <a:r>
              <a:rPr lang="en-US" altLang="ko-KR" sz="1400" dirty="0"/>
              <a:t>drop=True</a:t>
            </a:r>
            <a:r>
              <a:rPr lang="en-US" altLang="ko-KR" sz="1600" dirty="0"/>
              <a:t> </a:t>
            </a:r>
            <a:r>
              <a:rPr lang="ko-KR" altLang="en-US" sz="1400" dirty="0"/>
              <a:t>로 설정하면 인덱스 열을 버림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행 인덱스와 열 인덱스 교환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stack()</a:t>
            </a:r>
            <a:r>
              <a:rPr lang="ko-KR" altLang="en-US" sz="1600" dirty="0"/>
              <a:t>    </a:t>
            </a:r>
            <a:r>
              <a:rPr lang="en-US" altLang="ko-KR" sz="1600" dirty="0"/>
              <a:t>:</a:t>
            </a:r>
            <a:r>
              <a:rPr lang="ko-KR" altLang="en-US" sz="1600" dirty="0"/>
              <a:t> 열 인덱스 </a:t>
            </a:r>
            <a:r>
              <a:rPr lang="en-US" altLang="ko-KR" sz="1600" dirty="0"/>
              <a:t>-&gt; </a:t>
            </a:r>
            <a:r>
              <a:rPr lang="ko-KR" altLang="en-US" sz="1600" dirty="0"/>
              <a:t>행 인덱스로 변환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unstack()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행 인덱스 </a:t>
            </a:r>
            <a:r>
              <a:rPr lang="en-US" altLang="ko-KR" sz="1600" dirty="0"/>
              <a:t>-&gt; </a:t>
            </a:r>
            <a:r>
              <a:rPr lang="ko-KR" altLang="en-US" sz="1600" dirty="0"/>
              <a:t>열 인덱스로 변환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400" dirty="0" err="1"/>
              <a:t>np.random.seed</a:t>
            </a:r>
            <a:r>
              <a:rPr lang="en-US" altLang="ko-KR" sz="1400" dirty="0"/>
              <a:t>(0)</a:t>
            </a:r>
          </a:p>
          <a:p>
            <a:r>
              <a:rPr lang="en-US" altLang="ko-KR" sz="1400" dirty="0"/>
              <a:t>df4 = </a:t>
            </a:r>
            <a:r>
              <a:rPr lang="en-US" altLang="ko-KR" sz="1400" dirty="0" err="1"/>
              <a:t>pd.DataFrame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np.round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np.random.randn</a:t>
            </a:r>
            <a:r>
              <a:rPr lang="en-US" altLang="ko-KR" sz="1400" dirty="0"/>
              <a:t>(6, 4), 2),</a:t>
            </a:r>
          </a:p>
          <a:p>
            <a:r>
              <a:rPr lang="en-US" altLang="ko-KR" sz="1400" dirty="0"/>
              <a:t>                   columns=[["A", "A", "B", "B"], </a:t>
            </a:r>
            <a:r>
              <a:rPr lang="ko-KR" altLang="en-US" sz="1400" dirty="0"/>
              <a:t> </a:t>
            </a:r>
            <a:r>
              <a:rPr lang="en-US" altLang="ko-KR" sz="1400" dirty="0"/>
              <a:t>["C", "D", "C", "D"]],</a:t>
            </a:r>
          </a:p>
          <a:p>
            <a:r>
              <a:rPr lang="en-US" altLang="ko-KR" sz="1400" dirty="0"/>
              <a:t>                   index=[["M", "M", "M", "F", "F", "F"], ["id_" +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+ 1)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range(3)] * 2])</a:t>
            </a:r>
          </a:p>
          <a:p>
            <a:r>
              <a:rPr lang="en-US" altLang="ko-KR" sz="1400" dirty="0"/>
              <a:t>df4.columns.names = ["Cidx1", "Cidx2"]</a:t>
            </a:r>
          </a:p>
          <a:p>
            <a:r>
              <a:rPr lang="en-US" altLang="ko-KR" sz="1400" dirty="0"/>
              <a:t>df4.index.names = ["Ridx1", "Ridx2"]</a:t>
            </a:r>
          </a:p>
          <a:p>
            <a:r>
              <a:rPr lang="en-US" altLang="ko-KR" sz="1400" dirty="0"/>
              <a:t>df4;</a:t>
            </a:r>
            <a:r>
              <a:rPr lang="ko-KR" altLang="en-US" sz="1400" dirty="0"/>
              <a:t> </a:t>
            </a:r>
            <a:r>
              <a:rPr lang="en-US" altLang="ko-KR" sz="1400" dirty="0"/>
              <a:t>df4.stack("Cidx1"); df4.unstack("Ridx2")</a:t>
            </a: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60120C-A82D-E148-8A1F-9F39E85526A3}"/>
              </a:ext>
            </a:extLst>
          </p:cNvPr>
          <p:cNvSpPr/>
          <p:nvPr/>
        </p:nvSpPr>
        <p:spPr>
          <a:xfrm>
            <a:off x="4067944" y="3861048"/>
            <a:ext cx="9361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A1399ED-98AA-C644-BF28-9479F0D249C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ko-KR" altLang="en-US" spc="-150" dirty="0">
                <a:solidFill>
                  <a:srgbClr val="FFFFFF"/>
                </a:solidFill>
              </a:rPr>
              <a:t>데이터프레임</a:t>
            </a:r>
            <a:endParaRPr lang="ko-KR" altLang="en-US" sz="4400" spc="-1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C903C1-C555-FF49-923D-28FFB83523A4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589073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4704" y="1268760"/>
            <a:ext cx="8405463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연습 문제 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bins = [1, 15, 25, 35, 60, 99] </a:t>
            </a:r>
          </a:p>
          <a:p>
            <a:r>
              <a:rPr lang="en-US" altLang="ko-KR" dirty="0"/>
              <a:t>labels = ["</a:t>
            </a:r>
            <a:r>
              <a:rPr lang="ko-KR" altLang="en-US" dirty="0"/>
              <a:t>미성년자</a:t>
            </a:r>
            <a:r>
              <a:rPr lang="en-US" altLang="ko-KR" dirty="0"/>
              <a:t>", "</a:t>
            </a:r>
            <a:r>
              <a:rPr lang="ko-KR" altLang="en-US" dirty="0"/>
              <a:t>청년</a:t>
            </a:r>
            <a:r>
              <a:rPr lang="en-US" altLang="ko-KR" dirty="0"/>
              <a:t>", "</a:t>
            </a:r>
            <a:r>
              <a:rPr lang="ko-KR" altLang="en-US" dirty="0"/>
              <a:t>중년</a:t>
            </a:r>
            <a:r>
              <a:rPr lang="en-US" altLang="ko-KR" dirty="0"/>
              <a:t>", "</a:t>
            </a:r>
            <a:r>
              <a:rPr lang="ko-KR" altLang="en-US" dirty="0"/>
              <a:t>장년</a:t>
            </a:r>
            <a:r>
              <a:rPr lang="en-US" altLang="ko-KR" dirty="0"/>
              <a:t>", "</a:t>
            </a:r>
            <a:r>
              <a:rPr lang="ko-KR" altLang="en-US" dirty="0"/>
              <a:t>노년</a:t>
            </a:r>
            <a:r>
              <a:rPr lang="en-US" altLang="ko-KR" dirty="0"/>
              <a:t>"]</a:t>
            </a:r>
          </a:p>
          <a:p>
            <a:endParaRPr lang="en-US" altLang="ko-KR" dirty="0"/>
          </a:p>
          <a:p>
            <a:r>
              <a:rPr lang="ko-KR" altLang="en-US" dirty="0" err="1"/>
              <a:t>타이타닉호</a:t>
            </a:r>
            <a:r>
              <a:rPr lang="ko-KR" altLang="en-US" dirty="0"/>
              <a:t> 승객을 사망자와 생존자 그룹으로 나누고 각 그룹에 대해 </a:t>
            </a:r>
            <a:r>
              <a:rPr lang="en-US" altLang="ko-KR" dirty="0"/>
              <a:t>'</a:t>
            </a:r>
            <a:r>
              <a:rPr lang="ko-KR" altLang="en-US" dirty="0"/>
              <a:t>미성년자</a:t>
            </a:r>
            <a:r>
              <a:rPr lang="en-US" altLang="ko-KR" dirty="0"/>
              <a:t>', '</a:t>
            </a:r>
            <a:r>
              <a:rPr lang="ko-KR" altLang="en-US" dirty="0"/>
              <a:t>청년</a:t>
            </a:r>
            <a:r>
              <a:rPr lang="en-US" altLang="ko-KR" dirty="0"/>
              <a:t>', '</a:t>
            </a:r>
            <a:r>
              <a:rPr lang="ko-KR" altLang="en-US" dirty="0"/>
              <a:t>중년</a:t>
            </a:r>
            <a:r>
              <a:rPr lang="en-US" altLang="ko-KR" dirty="0"/>
              <a:t>', '</a:t>
            </a:r>
            <a:r>
              <a:rPr lang="ko-KR" altLang="en-US" dirty="0"/>
              <a:t>장년</a:t>
            </a:r>
            <a:r>
              <a:rPr lang="en-US" altLang="ko-KR" dirty="0"/>
              <a:t>', '</a:t>
            </a:r>
            <a:r>
              <a:rPr lang="ko-KR" altLang="en-US" dirty="0"/>
              <a:t>노년</a:t>
            </a:r>
            <a:r>
              <a:rPr lang="en-US" altLang="ko-KR" dirty="0"/>
              <a:t>' </a:t>
            </a:r>
            <a:r>
              <a:rPr lang="ko-KR" altLang="en-US" dirty="0"/>
              <a:t>승객의 비율을 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그룹 별로 비율의 전체 합은 </a:t>
            </a:r>
            <a:r>
              <a:rPr lang="en-US" altLang="ko-KR" dirty="0"/>
              <a:t>1</a:t>
            </a:r>
            <a:r>
              <a:rPr lang="ko-KR" altLang="en-US" dirty="0"/>
              <a:t>이 되어야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D73638E-73C3-7B40-B362-0C58828D2F5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ko-KR" altLang="en-US" spc="0" dirty="0"/>
              <a:t>실습 </a:t>
            </a:r>
            <a:r>
              <a:rPr lang="en-US" altLang="ko-KR" spc="0" dirty="0"/>
              <a:t>(</a:t>
            </a:r>
            <a:r>
              <a:rPr lang="ko-KR" altLang="en-US" spc="0" dirty="0"/>
              <a:t> </a:t>
            </a:r>
            <a:r>
              <a:rPr lang="en-US" altLang="ko-KR" spc="0" dirty="0" err="1"/>
              <a:t>ExPandas.py</a:t>
            </a:r>
            <a:r>
              <a:rPr lang="en-US" altLang="ko-KR" spc="0" dirty="0"/>
              <a:t> )</a:t>
            </a:r>
            <a:r>
              <a:rPr lang="ko-KR" altLang="en-US" spc="0" dirty="0"/>
              <a:t>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85D85-4CD3-D14D-991C-DB79F159CC0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4.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Pandas 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341807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05.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Matplotlib 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패키지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09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44712" y="980728"/>
            <a:ext cx="8405463" cy="5447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자료를 차트</a:t>
            </a:r>
            <a:r>
              <a:rPr lang="en-US" altLang="ko-KR" b="1" dirty="0"/>
              <a:t>(chart)</a:t>
            </a:r>
            <a:r>
              <a:rPr lang="ko-KR" altLang="en-US" b="1" dirty="0"/>
              <a:t>나 플롯</a:t>
            </a:r>
            <a:r>
              <a:rPr lang="en-US" altLang="ko-KR" b="1" dirty="0"/>
              <a:t>(plot)</a:t>
            </a:r>
            <a:r>
              <a:rPr lang="ko-KR" altLang="en-US" b="1" dirty="0" err="1"/>
              <a:t>으로</a:t>
            </a:r>
            <a:r>
              <a:rPr lang="ko-KR" altLang="en-US" b="1" dirty="0"/>
              <a:t> 시각화</a:t>
            </a:r>
            <a:r>
              <a:rPr lang="en-US" altLang="ko-KR" b="1" dirty="0"/>
              <a:t>(</a:t>
            </a:r>
            <a:r>
              <a:rPr lang="en-US" altLang="ko-KR" b="1" dirty="0" err="1"/>
              <a:t>visulaization</a:t>
            </a:r>
            <a:r>
              <a:rPr lang="en-US" altLang="ko-KR" b="1" dirty="0"/>
              <a:t>)</a:t>
            </a:r>
            <a:r>
              <a:rPr lang="ko-KR" altLang="en-US" b="1" dirty="0"/>
              <a:t>하는 패키지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라인 플롯</a:t>
            </a:r>
            <a:r>
              <a:rPr lang="en-US" altLang="ko-KR" sz="1600" dirty="0"/>
              <a:t>(line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스캐터</a:t>
            </a:r>
            <a:r>
              <a:rPr lang="ko-KR" altLang="en-US" sz="1600" dirty="0"/>
              <a:t> 플롯</a:t>
            </a:r>
            <a:r>
              <a:rPr lang="en-US" altLang="ko-KR" sz="1600" dirty="0"/>
              <a:t>(scatter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컨투어</a:t>
            </a:r>
            <a:r>
              <a:rPr lang="ko-KR" altLang="en-US" sz="1600" dirty="0"/>
              <a:t> 플롯</a:t>
            </a:r>
            <a:r>
              <a:rPr lang="en-US" altLang="ko-KR" sz="1600" dirty="0"/>
              <a:t>(contour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3D </a:t>
            </a:r>
            <a:r>
              <a:rPr lang="ko-KR" altLang="en-US" sz="1600" dirty="0" err="1"/>
              <a:t>서피스</a:t>
            </a:r>
            <a:r>
              <a:rPr lang="ko-KR" altLang="en-US" sz="1600" dirty="0"/>
              <a:t> 플롯</a:t>
            </a:r>
            <a:r>
              <a:rPr lang="en-US" altLang="ko-KR" sz="1600" dirty="0"/>
              <a:t>(surface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바 차트</a:t>
            </a:r>
            <a:r>
              <a:rPr lang="en-US" altLang="ko-KR" sz="1600" dirty="0"/>
              <a:t>(bar chart)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히스토그램</a:t>
            </a:r>
            <a:r>
              <a:rPr lang="en-US" altLang="ko-KR" sz="1600" dirty="0"/>
              <a:t>(histogram)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박스 플롯</a:t>
            </a:r>
            <a:r>
              <a:rPr lang="en-US" altLang="ko-KR" sz="1600" dirty="0"/>
              <a:t>(box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2"/>
              </a:rPr>
              <a:t>http://matplotlib.org/gallery.html</a:t>
            </a:r>
            <a:endParaRPr lang="en-US" altLang="ko-KR" sz="16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dirty="0"/>
              <a:t>import matplotlib as </a:t>
            </a:r>
            <a:r>
              <a:rPr lang="en-US" altLang="ko-KR" sz="1600" dirty="0" err="1"/>
              <a:t>mpl</a:t>
            </a:r>
            <a:endParaRPr lang="en-US" altLang="ko-KR" sz="1600" dirty="0"/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matplotlib.pylab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plt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노트북 내부에 그림을 표시하도록 지정</a:t>
            </a:r>
          </a:p>
          <a:p>
            <a:r>
              <a:rPr lang="en-US" altLang="ko-KR" sz="1600" dirty="0"/>
              <a:t>%matplotlib inline </a:t>
            </a:r>
          </a:p>
          <a:p>
            <a:endParaRPr lang="en-US" altLang="ko-KR" sz="1600" dirty="0"/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기본 </a:t>
            </a:r>
            <a:r>
              <a:rPr lang="en-US" altLang="ko-KR" sz="1600" dirty="0"/>
              <a:t>plot 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("Plot")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([1, 4, 9, 16])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ko-KR" altLang="en-US" sz="1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15FF459-090C-9F4B-95E6-32610F331A6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DB17E-6E7C-8E42-BF55-38ADB96B0AFC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8335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67544" y="80623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라인 플롯 스타일 지정</a:t>
            </a:r>
            <a:endParaRPr lang="en-US" altLang="ko-KR" sz="20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F8C9020-045A-3549-9633-838E57276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05510"/>
              </p:ext>
            </p:extLst>
          </p:nvPr>
        </p:nvGraphicFramePr>
        <p:xfrm>
          <a:off x="6248399" y="1354946"/>
          <a:ext cx="2661460" cy="31002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61949">
                  <a:extLst>
                    <a:ext uri="{9D8B030D-6E8A-4147-A177-3AD203B41FA5}">
                      <a16:colId xmlns:a16="http://schemas.microsoft.com/office/drawing/2014/main" val="2185766915"/>
                    </a:ext>
                  </a:extLst>
                </a:gridCol>
                <a:gridCol w="1099511">
                  <a:extLst>
                    <a:ext uri="{9D8B030D-6E8A-4147-A177-3AD203B41FA5}">
                      <a16:colId xmlns:a16="http://schemas.microsoft.com/office/drawing/2014/main" val="3438450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색깔</a:t>
                      </a:r>
                      <a:br>
                        <a:rPr lang="en-US" altLang="ko-KR" sz="1200" dirty="0">
                          <a:effectLst/>
                        </a:rPr>
                      </a:b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약자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218932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blue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472320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884644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096048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cyan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6576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magenta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44220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yellow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933674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052822"/>
                  </a:ext>
                </a:extLst>
              </a:tr>
              <a:tr h="330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78843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AE3839B-EC14-7841-91CC-41A9D948F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348708"/>
              </p:ext>
            </p:extLst>
          </p:nvPr>
        </p:nvGraphicFramePr>
        <p:xfrm>
          <a:off x="198969" y="1354946"/>
          <a:ext cx="3104072" cy="50537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3832">
                  <a:extLst>
                    <a:ext uri="{9D8B030D-6E8A-4147-A177-3AD203B41FA5}">
                      <a16:colId xmlns:a16="http://schemas.microsoft.com/office/drawing/2014/main" val="98691453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890222322"/>
                    </a:ext>
                  </a:extLst>
                </a:gridCol>
              </a:tblGrid>
              <a:tr h="1453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</a:rPr>
                        <a:t> 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</a:rPr>
                        <a:t>의미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127834511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point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960093448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,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pixel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93782212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o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circle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47248467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v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triangle_down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54706051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^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triangle_up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136149271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&lt;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triangle_left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86487511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&gt;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triangle_right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3030791266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1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tri_down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898635005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2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tri_up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4234100044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3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tri_left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08244086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4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tri_right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824795759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square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64209819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p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pentagon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780321022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>
                          <a:effectLst/>
                        </a:rPr>
                        <a:t>*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star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504582838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hexagon1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234643930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H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hexagon2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108477300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</a:rPr>
                        <a:t>+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plus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3336907589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x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x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967172423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</a:rPr>
                        <a:t>D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diamond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680144684"/>
                  </a:ext>
                </a:extLst>
              </a:tr>
              <a:tr h="231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d</a:t>
                      </a:r>
                    </a:p>
                  </a:txBody>
                  <a:tcPr marL="57774" marR="57774" marT="28887" marB="2888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</a:rPr>
                        <a:t>thin_diamond</a:t>
                      </a:r>
                      <a:r>
                        <a:rPr lang="en-US" sz="1200" dirty="0">
                          <a:effectLst/>
                        </a:rPr>
                        <a:t> marker</a:t>
                      </a:r>
                    </a:p>
                  </a:txBody>
                  <a:tcPr marL="57774" marR="57774" marT="28887" marB="28887" anchor="ctr"/>
                </a:tc>
                <a:extLst>
                  <a:ext uri="{0D108BD9-81ED-4DB2-BD59-A6C34878D82A}">
                    <a16:rowId xmlns:a16="http://schemas.microsoft.com/office/drawing/2014/main" val="287786182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D797CD2-A550-2D46-918E-061393D1A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71094"/>
              </p:ext>
            </p:extLst>
          </p:nvPr>
        </p:nvGraphicFramePr>
        <p:xfrm>
          <a:off x="6252367" y="4603800"/>
          <a:ext cx="2661460" cy="1554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6506">
                  <a:extLst>
                    <a:ext uri="{9D8B030D-6E8A-4147-A177-3AD203B41FA5}">
                      <a16:colId xmlns:a16="http://schemas.microsoft.com/office/drawing/2014/main" val="4285164499"/>
                    </a:ext>
                  </a:extLst>
                </a:gridCol>
                <a:gridCol w="1734954">
                  <a:extLst>
                    <a:ext uri="{9D8B030D-6E8A-4147-A177-3AD203B41FA5}">
                      <a16:colId xmlns:a16="http://schemas.microsoft.com/office/drawing/2014/main" val="4891871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선 스타일 </a:t>
                      </a:r>
                      <a:br>
                        <a:rPr lang="en-US" altLang="ko-KR" sz="1200" dirty="0">
                          <a:effectLst/>
                        </a:rPr>
                      </a:br>
                      <a:r>
                        <a:rPr lang="ko-KR" altLang="en-US" sz="1200" dirty="0">
                          <a:effectLst/>
                        </a:rPr>
                        <a:t>문자열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dirty="0">
                          <a:effectLst/>
                        </a:rPr>
                        <a:t>의미</a:t>
                      </a:r>
                      <a:endParaRPr lang="ko-KR" altLang="en-US" sz="12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884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solid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723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dashed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04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-.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dash-dot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4282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>
                          <a:effectLst/>
                        </a:rPr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dotted line style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81991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CCE18D3-0D75-854A-9AB1-D3ED0A33B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04991"/>
              </p:ext>
            </p:extLst>
          </p:nvPr>
        </p:nvGraphicFramePr>
        <p:xfrm>
          <a:off x="3419872" y="1357823"/>
          <a:ext cx="2736303" cy="494062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2101">
                  <a:extLst>
                    <a:ext uri="{9D8B030D-6E8A-4147-A177-3AD203B41FA5}">
                      <a16:colId xmlns:a16="http://schemas.microsoft.com/office/drawing/2014/main" val="1271771837"/>
                    </a:ext>
                  </a:extLst>
                </a:gridCol>
                <a:gridCol w="912101">
                  <a:extLst>
                    <a:ext uri="{9D8B030D-6E8A-4147-A177-3AD203B41FA5}">
                      <a16:colId xmlns:a16="http://schemas.microsoft.com/office/drawing/2014/main" val="2669442802"/>
                    </a:ext>
                  </a:extLst>
                </a:gridCol>
                <a:gridCol w="912101">
                  <a:extLst>
                    <a:ext uri="{9D8B030D-6E8A-4147-A177-3AD203B41FA5}">
                      <a16:colId xmlns:a16="http://schemas.microsoft.com/office/drawing/2014/main" val="501750075"/>
                    </a:ext>
                  </a:extLst>
                </a:gridCol>
              </a:tblGrid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스타일 문자열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약자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>
                          <a:effectLst/>
                          <a:latin typeface="+mn-lt"/>
                        </a:rPr>
                        <a:t>의미</a:t>
                      </a:r>
                      <a:endParaRPr lang="ko-KR" altLang="en-US" sz="1200" b="1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38518"/>
                  </a:ext>
                </a:extLst>
              </a:tr>
              <a:tr h="315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282578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linewidth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굵기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737789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linestyle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  <a:latin typeface="+mn-lt"/>
                        </a:rPr>
                        <a:t>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+mn-lt"/>
                        </a:rPr>
                        <a:t>선 스타일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324080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58655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effectLst/>
                          <a:latin typeface="+mn-lt"/>
                        </a:rPr>
                        <a:t>ms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489179"/>
                  </a:ext>
                </a:extLst>
              </a:tr>
              <a:tr h="735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markeredgecolor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</a:t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선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798452"/>
                  </a:ext>
                </a:extLst>
              </a:tr>
              <a:tr h="735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markeredgewidth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선 </a:t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굵기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806791"/>
                  </a:ext>
                </a:extLst>
              </a:tr>
              <a:tr h="5255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markerfacecolor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effectLst/>
                          <a:latin typeface="+mn-lt"/>
                        </a:rPr>
                        <a:t>mfc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 err="1">
                          <a:effectLst/>
                          <a:latin typeface="+mn-lt"/>
                        </a:rPr>
                        <a:t>마커</a:t>
                      </a:r>
                      <a:r>
                        <a:rPr lang="ko-KR" altLang="en-US" sz="1200" dirty="0">
                          <a:effectLst/>
                          <a:latin typeface="+mn-lt"/>
                        </a:rPr>
                        <a:t> </a:t>
                      </a:r>
                      <a:br>
                        <a:rPr lang="en-US" altLang="ko-KR" sz="1200" dirty="0">
                          <a:effectLst/>
                          <a:latin typeface="+mn-lt"/>
                        </a:rPr>
                      </a:br>
                      <a:r>
                        <a:rPr lang="ko-KR" altLang="en-US" sz="1200" dirty="0">
                          <a:effectLst/>
                          <a:latin typeface="+mn-lt"/>
                        </a:rPr>
                        <a:t>내부 색깔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955277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11376D76-BAEC-F144-A85A-439385E1F937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53434-A2E4-E04D-A552-C2D1AC873EFB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171665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68646" y="1052736"/>
            <a:ext cx="8405463" cy="5170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 스타일 적용 예</a:t>
            </a:r>
            <a:endParaRPr lang="en-US" altLang="ko-KR" b="1" dirty="0"/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([10, 20, 30, 40], [1, 4, 9, 16], c="b",</a:t>
            </a:r>
          </a:p>
          <a:p>
            <a:r>
              <a:rPr lang="en-US" altLang="ko-KR" sz="1400" dirty="0"/>
              <a:t>         </a:t>
            </a:r>
            <a:r>
              <a:rPr lang="en-US" altLang="ko-KR" sz="1400" dirty="0" err="1"/>
              <a:t>lw</a:t>
            </a:r>
            <a:r>
              <a:rPr lang="en-US" altLang="ko-KR" sz="1400" dirty="0"/>
              <a:t>=5, ls="--", marker="o", </a:t>
            </a:r>
            <a:r>
              <a:rPr lang="en-US" altLang="ko-KR" sz="1400" dirty="0" err="1"/>
              <a:t>ms</a:t>
            </a:r>
            <a:r>
              <a:rPr lang="en-US" altLang="ko-KR" sz="1400" dirty="0"/>
              <a:t>=15, </a:t>
            </a:r>
            <a:r>
              <a:rPr lang="en-US" altLang="ko-KR" sz="1400" dirty="0" err="1"/>
              <a:t>mec</a:t>
            </a:r>
            <a:r>
              <a:rPr lang="en-US" altLang="ko-KR" sz="1400" dirty="0"/>
              <a:t>="g", mew=5, </a:t>
            </a:r>
            <a:r>
              <a:rPr lang="en-US" altLang="ko-KR" sz="1400" dirty="0" err="1"/>
              <a:t>mfc</a:t>
            </a:r>
            <a:r>
              <a:rPr lang="en-US" altLang="ko-KR" sz="1400" dirty="0"/>
              <a:t>="r")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</a:t>
            </a:r>
            <a:r>
              <a:rPr lang="ko-KR" altLang="en-US" sz="1400" dirty="0"/>
              <a:t>스타일 적용 예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br>
              <a:rPr lang="en-US" altLang="ko-KR" sz="1400" dirty="0"/>
            </a:b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축의 최소값과 최대값을 지정</a:t>
            </a:r>
            <a:endParaRPr lang="en-US" altLang="ko-KR" sz="1400" dirty="0"/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("x</a:t>
            </a:r>
            <a:r>
              <a:rPr lang="ko-KR" altLang="en-US" sz="1400" dirty="0"/>
              <a:t>축</a:t>
            </a:r>
            <a:r>
              <a:rPr lang="en-US" altLang="ko-KR" sz="1400" dirty="0"/>
              <a:t>, y</a:t>
            </a:r>
            <a:r>
              <a:rPr lang="ko-KR" altLang="en-US" sz="1400" dirty="0"/>
              <a:t>축의 범위 설정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([10, 20, 30, 40], [1, 4, 9, 16],</a:t>
            </a:r>
          </a:p>
          <a:p>
            <a:r>
              <a:rPr lang="en-US" altLang="ko-KR" sz="1400" dirty="0"/>
              <a:t>         c="b", </a:t>
            </a:r>
            <a:r>
              <a:rPr lang="en-US" altLang="ko-KR" sz="1400" dirty="0" err="1"/>
              <a:t>lw</a:t>
            </a:r>
            <a:r>
              <a:rPr lang="en-US" altLang="ko-KR" sz="1400" dirty="0"/>
              <a:t>=5, ls="--", marker="o", </a:t>
            </a:r>
            <a:r>
              <a:rPr lang="en-US" altLang="ko-KR" sz="1400" dirty="0" err="1"/>
              <a:t>ms</a:t>
            </a:r>
            <a:r>
              <a:rPr lang="en-US" altLang="ko-KR" sz="1400" dirty="0"/>
              <a:t>=15, </a:t>
            </a:r>
            <a:r>
              <a:rPr lang="en-US" altLang="ko-KR" sz="1400" dirty="0" err="1"/>
              <a:t>mec</a:t>
            </a:r>
            <a:r>
              <a:rPr lang="en-US" altLang="ko-KR" sz="1400" dirty="0"/>
              <a:t>="g", mew=5, </a:t>
            </a:r>
            <a:r>
              <a:rPr lang="en-US" altLang="ko-KR" sz="1400" dirty="0" err="1"/>
              <a:t>mfc</a:t>
            </a:r>
            <a:r>
              <a:rPr lang="en-US" altLang="ko-KR" sz="1400" dirty="0"/>
              <a:t>="r")</a:t>
            </a:r>
          </a:p>
          <a:p>
            <a:r>
              <a:rPr lang="en-US" altLang="ko-KR" sz="1400" dirty="0" err="1"/>
              <a:t>plt.xlim</a:t>
            </a:r>
            <a:r>
              <a:rPr lang="en-US" altLang="ko-KR" sz="1400" dirty="0"/>
              <a:t>(0, 50)     # x</a:t>
            </a:r>
            <a:r>
              <a:rPr lang="ko-KR" altLang="en-US" sz="1400" dirty="0"/>
              <a:t>축 최소값</a:t>
            </a:r>
            <a:r>
              <a:rPr lang="en-US" altLang="ko-KR" sz="1400" dirty="0"/>
              <a:t>, </a:t>
            </a:r>
            <a:r>
              <a:rPr lang="ko-KR" altLang="en-US" sz="1400" dirty="0"/>
              <a:t>최대값 지정</a:t>
            </a:r>
          </a:p>
          <a:p>
            <a:r>
              <a:rPr lang="en-US" altLang="ko-KR" sz="1400" dirty="0" err="1"/>
              <a:t>plt.ylim</a:t>
            </a:r>
            <a:r>
              <a:rPr lang="en-US" altLang="ko-KR" sz="1400" dirty="0"/>
              <a:t>(-10, 30)  # y</a:t>
            </a:r>
            <a:r>
              <a:rPr lang="ko-KR" altLang="en-US" sz="1400" dirty="0"/>
              <a:t>축 최소값</a:t>
            </a:r>
            <a:r>
              <a:rPr lang="en-US" altLang="ko-KR" sz="1400" dirty="0"/>
              <a:t>, </a:t>
            </a:r>
            <a:r>
              <a:rPr lang="ko-KR" altLang="en-US" sz="1400" dirty="0"/>
              <a:t>최대값 지정 </a:t>
            </a:r>
            <a:endParaRPr lang="en-US" altLang="ko-KR" sz="1400" dirty="0"/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틱</a:t>
            </a:r>
            <a:r>
              <a:rPr lang="ko-KR" altLang="en-US" sz="1600" b="1" dirty="0"/>
              <a:t> 설정 </a:t>
            </a:r>
            <a:endParaRPr lang="en-US" altLang="ko-KR" sz="1600" b="1" dirty="0"/>
          </a:p>
          <a:p>
            <a:r>
              <a:rPr lang="en-US" altLang="ko-KR" sz="1400" dirty="0"/>
              <a:t>X = </a:t>
            </a:r>
            <a:r>
              <a:rPr lang="en-US" altLang="ko-KR" sz="1400" dirty="0" err="1"/>
              <a:t>np.linspace</a:t>
            </a:r>
            <a:r>
              <a:rPr lang="en-US" altLang="ko-KR" sz="1400" dirty="0"/>
              <a:t>(-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256)</a:t>
            </a:r>
          </a:p>
          <a:p>
            <a:r>
              <a:rPr lang="en-US" altLang="ko-KR" sz="1400" dirty="0"/>
              <a:t>C = </a:t>
            </a:r>
            <a:r>
              <a:rPr lang="en-US" altLang="ko-KR" sz="1400" dirty="0" err="1"/>
              <a:t>np.cos</a:t>
            </a:r>
            <a:r>
              <a:rPr lang="en-US" altLang="ko-KR" sz="1400" dirty="0"/>
              <a:t>(X)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("x</a:t>
            </a:r>
            <a:r>
              <a:rPr lang="ko-KR" altLang="en-US" sz="1400" dirty="0"/>
              <a:t>축과 </a:t>
            </a:r>
            <a:r>
              <a:rPr lang="en-US" altLang="ko-KR" sz="1400" dirty="0"/>
              <a:t>y</a:t>
            </a:r>
            <a:r>
              <a:rPr lang="ko-KR" altLang="en-US" sz="1400" dirty="0"/>
              <a:t>축의 </a:t>
            </a:r>
            <a:r>
              <a:rPr lang="en-US" altLang="ko-KR" sz="1400" dirty="0"/>
              <a:t>tick label </a:t>
            </a:r>
            <a:r>
              <a:rPr lang="ko-KR" altLang="en-US" sz="1400" dirty="0"/>
              <a:t>설정</a:t>
            </a:r>
            <a:r>
              <a:rPr lang="en-US" altLang="ko-KR" sz="1400" dirty="0"/>
              <a:t>")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(X, C)</a:t>
            </a:r>
          </a:p>
          <a:p>
            <a:r>
              <a:rPr lang="en-US" altLang="ko-KR" sz="1400" dirty="0" err="1"/>
              <a:t>plt.xticks</a:t>
            </a:r>
            <a:r>
              <a:rPr lang="en-US" altLang="ko-KR" sz="1400" dirty="0"/>
              <a:t>([-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, -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/ 2, 0,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 / 2, </a:t>
            </a:r>
            <a:r>
              <a:rPr lang="en-US" altLang="ko-KR" sz="1400" dirty="0" err="1"/>
              <a:t>np.pi</a:t>
            </a:r>
            <a:r>
              <a:rPr lang="en-US" altLang="ko-KR" sz="1400" dirty="0"/>
              <a:t>])  # x</a:t>
            </a:r>
            <a:r>
              <a:rPr lang="ko-KR" altLang="en-US" sz="1400" dirty="0"/>
              <a:t>축 </a:t>
            </a:r>
            <a:r>
              <a:rPr lang="ko-KR" altLang="en-US" sz="1400" dirty="0" err="1"/>
              <a:t>틱</a:t>
            </a:r>
            <a:r>
              <a:rPr lang="ko-KR" altLang="en-US" sz="1400" dirty="0"/>
              <a:t> 설정</a:t>
            </a:r>
          </a:p>
          <a:p>
            <a:r>
              <a:rPr lang="en-US" altLang="ko-KR" sz="1400" dirty="0" err="1"/>
              <a:t>plt.yticks</a:t>
            </a:r>
            <a:r>
              <a:rPr lang="en-US" altLang="ko-KR" sz="1400" dirty="0"/>
              <a:t>([-1, 0, +1])  # y</a:t>
            </a:r>
            <a:r>
              <a:rPr lang="ko-KR" altLang="en-US" sz="1400" dirty="0"/>
              <a:t>축 </a:t>
            </a:r>
            <a:r>
              <a:rPr lang="ko-KR" altLang="en-US" sz="1400" dirty="0" err="1"/>
              <a:t>틱</a:t>
            </a:r>
            <a:r>
              <a:rPr lang="ko-KR" altLang="en-US" sz="1400" dirty="0"/>
              <a:t> 설정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5520B6-CA15-154D-BDE3-8D9560B5EC56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E444E-83F7-6840-AE71-FA2B5E840F1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772894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9DACA51-D30A-7D48-A059-1A237BD8C188}"/>
              </a:ext>
            </a:extLst>
          </p:cNvPr>
          <p:cNvSpPr/>
          <p:nvPr/>
        </p:nvSpPr>
        <p:spPr>
          <a:xfrm>
            <a:off x="541668" y="808132"/>
            <a:ext cx="8405463" cy="55399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여러개의</a:t>
            </a:r>
            <a:r>
              <a:rPr lang="ko-KR" altLang="en-US" b="1" dirty="0"/>
              <a:t> 선 그리기</a:t>
            </a:r>
            <a:endParaRPr lang="en-US" altLang="ko-KR" b="1" dirty="0"/>
          </a:p>
          <a:p>
            <a:r>
              <a:rPr lang="en-US" altLang="ko-KR" sz="1600" dirty="0"/>
              <a:t>t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(0., 5., 0.2)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라인 플롯에서 </a:t>
            </a:r>
            <a:r>
              <a:rPr lang="ko-KR" altLang="en-US" sz="1600" dirty="0" err="1"/>
              <a:t>여러개의</a:t>
            </a:r>
            <a:r>
              <a:rPr lang="ko-KR" altLang="en-US" sz="1600" dirty="0"/>
              <a:t> 선 그리기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(t, t, 'r--', t, 0.5 * t**2, '</a:t>
            </a:r>
            <a:r>
              <a:rPr lang="en-US" altLang="ko-KR" sz="1600" dirty="0" err="1"/>
              <a:t>bs</a:t>
            </a:r>
            <a:r>
              <a:rPr lang="en-US" altLang="ko-KR" sz="1600" dirty="0"/>
              <a:t>:', t, 0.2 * t**3, 'g^-')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400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복수의 </a:t>
            </a:r>
            <a:r>
              <a:rPr lang="en-US" altLang="ko-KR" b="1" dirty="0"/>
              <a:t>plot </a:t>
            </a:r>
            <a:r>
              <a:rPr lang="ko-KR" altLang="en-US" b="1" dirty="0"/>
              <a:t>명령을 한 그림에서 표현</a:t>
            </a:r>
            <a:endParaRPr lang="en-US" altLang="ko-KR" b="1" dirty="0"/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복수의 </a:t>
            </a:r>
            <a:r>
              <a:rPr lang="en-US" altLang="ko-KR" sz="1600" dirty="0"/>
              <a:t>plot </a:t>
            </a:r>
            <a:r>
              <a:rPr lang="ko-KR" altLang="en-US" sz="1600" dirty="0"/>
              <a:t>명령을 한 그림에서 표현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([1, 4, 9, 16],</a:t>
            </a:r>
          </a:p>
          <a:p>
            <a:r>
              <a:rPr lang="en-US" altLang="ko-KR" sz="1600" dirty="0"/>
              <a:t>         c="b", </a:t>
            </a:r>
            <a:r>
              <a:rPr lang="en-US" altLang="ko-KR" sz="1600" dirty="0" err="1"/>
              <a:t>lw</a:t>
            </a:r>
            <a:r>
              <a:rPr lang="en-US" altLang="ko-KR" sz="1600" dirty="0"/>
              <a:t>=5, ls="--", marker="o", </a:t>
            </a:r>
            <a:r>
              <a:rPr lang="en-US" altLang="ko-KR" sz="1600" dirty="0" err="1"/>
              <a:t>ms</a:t>
            </a:r>
            <a:r>
              <a:rPr lang="en-US" altLang="ko-KR" sz="1600" dirty="0"/>
              <a:t>=15, </a:t>
            </a:r>
            <a:r>
              <a:rPr lang="en-US" altLang="ko-KR" sz="1600" dirty="0" err="1"/>
              <a:t>mec</a:t>
            </a:r>
            <a:r>
              <a:rPr lang="en-US" altLang="ko-KR" sz="1600" dirty="0"/>
              <a:t>="g", mew=5, </a:t>
            </a:r>
            <a:r>
              <a:rPr lang="en-US" altLang="ko-KR" sz="1600" dirty="0" err="1"/>
              <a:t>mfc</a:t>
            </a:r>
            <a:r>
              <a:rPr lang="en-US" altLang="ko-KR" sz="1600" dirty="0"/>
              <a:t>="r")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([9, 16, 4, 1],</a:t>
            </a:r>
          </a:p>
          <a:p>
            <a:r>
              <a:rPr lang="en-US" altLang="ko-KR" sz="1600" dirty="0"/>
              <a:t>         c="k", </a:t>
            </a:r>
            <a:r>
              <a:rPr lang="en-US" altLang="ko-KR" sz="1600" dirty="0" err="1"/>
              <a:t>lw</a:t>
            </a:r>
            <a:r>
              <a:rPr lang="en-US" altLang="ko-KR" sz="1600" dirty="0"/>
              <a:t>=3, ls=":", marker="s", </a:t>
            </a:r>
            <a:r>
              <a:rPr lang="en-US" altLang="ko-KR" sz="1600" dirty="0" err="1"/>
              <a:t>ms</a:t>
            </a:r>
            <a:r>
              <a:rPr lang="en-US" altLang="ko-KR" sz="1600" dirty="0"/>
              <a:t>=10, </a:t>
            </a:r>
            <a:r>
              <a:rPr lang="en-US" altLang="ko-KR" sz="1600" dirty="0" err="1"/>
              <a:t>mec</a:t>
            </a:r>
            <a:r>
              <a:rPr lang="en-US" altLang="ko-KR" sz="1600" dirty="0"/>
              <a:t>="m", mew=5, </a:t>
            </a:r>
            <a:r>
              <a:rPr lang="en-US" altLang="ko-KR" sz="1600" dirty="0" err="1"/>
              <a:t>mfc</a:t>
            </a:r>
            <a:r>
              <a:rPr lang="en-US" altLang="ko-KR" sz="1600" dirty="0"/>
              <a:t>="c")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b="1" dirty="0"/>
              <a:t>#</a:t>
            </a:r>
            <a:r>
              <a:rPr lang="ko-KR" altLang="en-US" b="1" dirty="0"/>
              <a:t> 범례 표시</a:t>
            </a:r>
            <a:endParaRPr lang="en-US" altLang="ko-KR" b="1" dirty="0"/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, 256)</a:t>
            </a:r>
          </a:p>
          <a:p>
            <a:r>
              <a:rPr lang="en-US" altLang="ko-KR" sz="1600" dirty="0"/>
              <a:t>C, S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(X), 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(X)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("legend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표시한 플롯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(X, C, ls="--", label="cosine")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(X, S, ls=":", label="sine")</a:t>
            </a:r>
          </a:p>
          <a:p>
            <a:r>
              <a:rPr lang="en-US" altLang="ko-KR" sz="1600" dirty="0" err="1"/>
              <a:t>plt.legend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loc</a:t>
            </a:r>
            <a:r>
              <a:rPr lang="en-US" altLang="ko-KR" sz="1600" dirty="0"/>
              <a:t>=2). #</a:t>
            </a:r>
            <a:r>
              <a:rPr lang="ko-KR" altLang="en-US" sz="1600" dirty="0"/>
              <a:t> 범례 표시</a:t>
            </a:r>
            <a:endParaRPr lang="en-US" altLang="ko-KR" sz="1600" dirty="0"/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BC428D5-FF6D-F54B-A1CA-4D205FA04378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2985C-0BBC-6340-885A-647E27C85222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109073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175543" y="81236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그림의 구조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C258B8-AD22-7646-B1E4-81A632A1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88"/>
            <a:ext cx="9192850" cy="52469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1844BB-5742-1D42-B966-1C263AAF709A}"/>
              </a:ext>
            </a:extLst>
          </p:cNvPr>
          <p:cNvSpPr/>
          <p:nvPr/>
        </p:nvSpPr>
        <p:spPr>
          <a:xfrm>
            <a:off x="1831727" y="812360"/>
            <a:ext cx="496855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Figure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그림이 그려지는 캔버스나 종이를 뜻함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Axes 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하나의 플롯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Axis 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가로축이나 세로축 등의 축</a:t>
            </a:r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4799609-473C-504A-871F-85E2BB32227C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2CFD8-62BE-CB4D-9135-956B626E3CB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722048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67544" y="780440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Figure </a:t>
            </a:r>
            <a:r>
              <a:rPr lang="ko-KR" altLang="en-US" sz="2000" b="1" dirty="0"/>
              <a:t>사용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5539978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figure </a:t>
            </a:r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f1 = </a:t>
            </a:r>
            <a:r>
              <a:rPr lang="en-US" altLang="ko-KR" sz="1600" dirty="0" err="1"/>
              <a:t>plt.figure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figsize</a:t>
            </a:r>
            <a:r>
              <a:rPr lang="en-US" altLang="ko-KR" sz="1600" dirty="0"/>
              <a:t>=(10, 2)). 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 사이즈 지정</a:t>
            </a:r>
            <a:r>
              <a:rPr lang="en-US" altLang="ko-KR" sz="1600" dirty="0"/>
              <a:t>(Inch)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("figure size : (10, 2)")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(100))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400" dirty="0"/>
          </a:p>
          <a:p>
            <a:r>
              <a:rPr lang="en-US" altLang="ko-KR" b="1" dirty="0"/>
              <a:t># subplot : </a:t>
            </a:r>
            <a:r>
              <a:rPr lang="en-US" altLang="ko-KR" sz="1600" dirty="0"/>
              <a:t>Axes</a:t>
            </a:r>
            <a:r>
              <a:rPr lang="ko-KR" altLang="en-US" sz="1600" dirty="0"/>
              <a:t>의 위치는 위에서 </a:t>
            </a:r>
            <a:r>
              <a:rPr lang="ko-KR" altLang="en-US" sz="1600" dirty="0" err="1"/>
              <a:t>부터</a:t>
            </a:r>
            <a:r>
              <a:rPr lang="ko-KR" altLang="en-US" sz="1600" dirty="0"/>
              <a:t> 아래로</a:t>
            </a:r>
            <a:r>
              <a:rPr lang="en-US" altLang="ko-KR" sz="1600" dirty="0"/>
              <a:t>, </a:t>
            </a:r>
            <a:r>
              <a:rPr lang="ko-KR" altLang="en-US" sz="1600" dirty="0"/>
              <a:t>왼쪽에서 오른쪽으로 카운트</a:t>
            </a:r>
            <a:endParaRPr lang="en-US" altLang="ko-KR" b="1" dirty="0"/>
          </a:p>
          <a:p>
            <a:r>
              <a:rPr lang="en-US" altLang="ko-KR" sz="1600" dirty="0"/>
              <a:t>x1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(0.0, 5.0); x2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(0.0, 2.0)</a:t>
            </a:r>
          </a:p>
          <a:p>
            <a:r>
              <a:rPr lang="en-US" altLang="ko-KR" sz="1600" dirty="0"/>
              <a:t>y1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 * x1) * 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(-x1); y2 = </a:t>
            </a:r>
            <a:r>
              <a:rPr lang="en-US" altLang="ko-KR" sz="1600" dirty="0" err="1"/>
              <a:t>np.cos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np.pi</a:t>
            </a:r>
            <a:r>
              <a:rPr lang="en-US" altLang="ko-KR" sz="1600" dirty="0"/>
              <a:t> * x2)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ax1 = </a:t>
            </a:r>
            <a:r>
              <a:rPr lang="en-US" altLang="ko-KR" sz="1600" dirty="0" err="1"/>
              <a:t>plt.subplot</a:t>
            </a:r>
            <a:r>
              <a:rPr lang="en-US" altLang="ko-KR" sz="1600" dirty="0"/>
              <a:t>(2, 1, 1)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(x1, y1, '</a:t>
            </a:r>
            <a:r>
              <a:rPr lang="en-US" altLang="ko-KR" sz="1600" dirty="0" err="1"/>
              <a:t>yo</a:t>
            </a:r>
            <a:r>
              <a:rPr lang="en-US" altLang="ko-KR" sz="1600" dirty="0"/>
              <a:t>-')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('A tale of 2 subplots’); 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('Damped oscillation')</a:t>
            </a:r>
          </a:p>
          <a:p>
            <a:r>
              <a:rPr lang="en-US" altLang="ko-KR" sz="1600" dirty="0"/>
              <a:t>print(ax1)</a:t>
            </a:r>
          </a:p>
          <a:p>
            <a:endParaRPr lang="en-US" altLang="ko-KR" sz="1600" dirty="0"/>
          </a:p>
          <a:p>
            <a:r>
              <a:rPr lang="en-US" altLang="ko-KR" sz="1600" dirty="0"/>
              <a:t>ax2 = </a:t>
            </a:r>
            <a:r>
              <a:rPr lang="en-US" altLang="ko-KR" sz="1600" dirty="0" err="1"/>
              <a:t>plt.subplot</a:t>
            </a:r>
            <a:r>
              <a:rPr lang="en-US" altLang="ko-KR" sz="1600" dirty="0"/>
              <a:t>(2, 1, 2)</a:t>
            </a:r>
          </a:p>
          <a:p>
            <a:r>
              <a:rPr lang="en-US" altLang="ko-KR" sz="1600" dirty="0" err="1"/>
              <a:t>plt.plot</a:t>
            </a:r>
            <a:r>
              <a:rPr lang="en-US" altLang="ko-KR" sz="1600" dirty="0"/>
              <a:t>(x2, y2, 'r.-')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('time (s)’); </a:t>
            </a:r>
            <a:r>
              <a:rPr lang="en-US" altLang="ko-KR" sz="1600" dirty="0" err="1"/>
              <a:t>plt.ylabel</a:t>
            </a:r>
            <a:r>
              <a:rPr lang="en-US" altLang="ko-KR" sz="1600" dirty="0"/>
              <a:t>('Undamped')</a:t>
            </a:r>
          </a:p>
          <a:p>
            <a:r>
              <a:rPr lang="en-US" altLang="ko-KR" sz="1600" dirty="0"/>
              <a:t>print(ax2)</a:t>
            </a:r>
          </a:p>
          <a:p>
            <a:r>
              <a:rPr lang="en-US" altLang="ko-KR" sz="1600" dirty="0" err="1"/>
              <a:t>plt.tight_layout</a:t>
            </a:r>
            <a:r>
              <a:rPr lang="en-US" altLang="ko-KR" sz="1600" dirty="0"/>
              <a:t>(); </a:t>
            </a: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2339EE-0CA3-5140-A024-18425626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5" y="3717032"/>
            <a:ext cx="4520704" cy="29853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Matplotlib </a:t>
            </a:r>
            <a:r>
              <a:rPr lang="ko-KR" altLang="en-US" spc="0" dirty="0"/>
              <a:t>소개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95703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spc="0" dirty="0">
                <a:latin typeface="+mn-lt"/>
              </a:rPr>
              <a:t>3.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pc="-150" dirty="0" err="1">
                <a:solidFill>
                  <a:srgbClr val="FFFFFF"/>
                </a:solidFill>
              </a:rPr>
              <a:t>파이썬</a:t>
            </a:r>
            <a:r>
              <a:rPr lang="ko-KR" altLang="en-US" spc="-150" dirty="0">
                <a:solidFill>
                  <a:srgbClr val="FFFFFF"/>
                </a:solidFill>
              </a:rPr>
              <a:t> 구현 절차</a:t>
            </a:r>
            <a:endParaRPr lang="ko-KR" altLang="en-US" sz="28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446758" y="1052736"/>
            <a:ext cx="825048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sz="2400" b="1" dirty="0"/>
              <a:t>4.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모델 선택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from </a:t>
            </a:r>
            <a:r>
              <a:rPr lang="en-US" altLang="ko-KR" sz="2000" dirty="0" err="1"/>
              <a:t>sklearn.neighbors</a:t>
            </a:r>
            <a:r>
              <a:rPr lang="en-US" altLang="ko-KR" sz="2000" dirty="0"/>
              <a:t> import </a:t>
            </a:r>
            <a:r>
              <a:rPr lang="en-US" altLang="ko-KR" sz="2000" dirty="0" err="1"/>
              <a:t>KNeighborsClassifier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KNeighborsClassifier</a:t>
            </a:r>
            <a:r>
              <a:rPr lang="en-US" altLang="ko-KR" sz="2000" dirty="0"/>
              <a:t>(</a:t>
            </a:r>
            <a:r>
              <a:rPr lang="en-US" altLang="ko-KR" sz="2000" dirty="0" err="1"/>
              <a:t>n_neighbors</a:t>
            </a:r>
            <a:r>
              <a:rPr lang="en-US" altLang="ko-KR" sz="2000" dirty="0"/>
              <a:t>=1)</a:t>
            </a:r>
            <a:r>
              <a:rPr lang="ko-KR" altLang="en-US" sz="2000" dirty="0"/>
              <a:t> </a:t>
            </a:r>
            <a:r>
              <a:rPr lang="en-US" altLang="ko-KR" sz="2000" dirty="0"/>
              <a:t>#</a:t>
            </a:r>
            <a:r>
              <a:rPr lang="ko-KR" altLang="en-US" sz="2000" dirty="0"/>
              <a:t> 모델 선택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knn.fit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X_train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y_train</a:t>
            </a:r>
            <a:r>
              <a:rPr lang="en-US" altLang="ko-KR" sz="2000" dirty="0"/>
              <a:t>)</a:t>
            </a:r>
            <a:r>
              <a:rPr lang="ko-KR" altLang="en-US" sz="2000" dirty="0"/>
              <a:t>   </a:t>
            </a:r>
            <a:r>
              <a:rPr lang="en-US" altLang="ko-KR" sz="2000" dirty="0"/>
              <a:t>#</a:t>
            </a:r>
            <a:r>
              <a:rPr lang="ko-KR" altLang="en-US" sz="2000" dirty="0"/>
              <a:t> 모델 생성</a:t>
            </a:r>
            <a:endParaRPr lang="en-US" altLang="ko-KR" sz="2000" dirty="0"/>
          </a:p>
          <a:p>
            <a:pPr>
              <a:buClr>
                <a:schemeClr val="tx1"/>
              </a:buClr>
            </a:pP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5.</a:t>
            </a:r>
            <a:r>
              <a:rPr lang="ko-KR" altLang="en-US" sz="2400" b="1" dirty="0"/>
              <a:t> 예측하기 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/>
              <a:t>prediction = </a:t>
            </a:r>
            <a:r>
              <a:rPr lang="en-US" altLang="ko-KR" sz="2000" dirty="0" err="1"/>
              <a:t>knn.predict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X_new</a:t>
            </a:r>
            <a:r>
              <a:rPr lang="en-US" altLang="ko-KR" sz="2000" dirty="0"/>
              <a:t>)</a:t>
            </a:r>
          </a:p>
          <a:p>
            <a:pPr>
              <a:buClr>
                <a:schemeClr val="tx1"/>
              </a:buClr>
            </a:pPr>
            <a:endParaRPr lang="en-US" altLang="ko-KR" sz="2000" dirty="0"/>
          </a:p>
          <a:p>
            <a:pPr>
              <a:buClr>
                <a:schemeClr val="tx1"/>
              </a:buClr>
            </a:pPr>
            <a:r>
              <a:rPr lang="en-US" altLang="ko-KR" sz="2400" b="1" dirty="0"/>
              <a:t>6.</a:t>
            </a:r>
            <a:r>
              <a:rPr lang="ko-KR" altLang="en-US" sz="2400" b="1" dirty="0"/>
              <a:t> 모델 평가하기</a:t>
            </a:r>
            <a:endParaRPr lang="en-US" altLang="ko-KR" sz="2400" b="1" dirty="0"/>
          </a:p>
          <a:p>
            <a:pPr>
              <a:buClr>
                <a:schemeClr val="tx1"/>
              </a:buClr>
            </a:pPr>
            <a:r>
              <a:rPr lang="en-US" altLang="ko-KR" sz="2000" dirty="0" err="1"/>
              <a:t>knn.score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X_test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y_test</a:t>
            </a:r>
            <a:r>
              <a:rPr lang="en-US" altLang="ko-KR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DA8B8-8830-B247-A5F4-B5DDFD5EE765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</a:rPr>
              <a:t> 데이터 분석 개요</a:t>
            </a:r>
          </a:p>
        </p:txBody>
      </p:sp>
    </p:spTree>
    <p:extLst>
      <p:ext uri="{BB962C8B-B14F-4D97-AF65-F5344CB8AC3E}">
        <p14:creationId xmlns:p14="http://schemas.microsoft.com/office/powerpoint/2010/main" val="1527987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365299" y="878590"/>
            <a:ext cx="8595220" cy="5324535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 err="1"/>
              <a:t>스캐터</a:t>
            </a:r>
            <a:r>
              <a:rPr lang="ko-KR" altLang="en-US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sz="1600" dirty="0"/>
              <a:t>두 개의 실수 데이터 집합의 상관관계 시각화</a:t>
            </a:r>
            <a:endParaRPr lang="en-US" altLang="ko-KR" sz="1600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np.random.normal</a:t>
            </a:r>
            <a:r>
              <a:rPr lang="en-US" altLang="ko-KR" sz="1600" dirty="0"/>
              <a:t>(0, 1, 100)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np.random.normal</a:t>
            </a:r>
            <a:r>
              <a:rPr lang="en-US" altLang="ko-KR" sz="1600" dirty="0"/>
              <a:t>(0, 1, 100)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("Scatter Plot")</a:t>
            </a:r>
          </a:p>
          <a:p>
            <a:r>
              <a:rPr lang="en-US" altLang="ko-KR" sz="1600" dirty="0" err="1"/>
              <a:t>plt.scatter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b="1" dirty="0"/>
          </a:p>
          <a:p>
            <a:r>
              <a:rPr lang="en-US" altLang="ko-KR" b="1" dirty="0"/>
              <a:t># </a:t>
            </a:r>
            <a:r>
              <a:rPr lang="ko-KR" altLang="en-US" b="1" dirty="0" err="1"/>
              <a:t>컨투어</a:t>
            </a:r>
            <a:r>
              <a:rPr lang="ko-KR" altLang="en-US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sz="1600" dirty="0"/>
              <a:t>입력 변수가 </a:t>
            </a:r>
            <a:r>
              <a:rPr lang="en-US" altLang="ko-KR" sz="1600" dirty="0"/>
              <a:t>x, y </a:t>
            </a:r>
            <a:r>
              <a:rPr lang="ko-KR" altLang="en-US" sz="1600" dirty="0"/>
              <a:t>두 개이고 출력 변수가 </a:t>
            </a:r>
            <a:r>
              <a:rPr lang="en-US" altLang="ko-KR" sz="1600" dirty="0"/>
              <a:t>z </a:t>
            </a:r>
            <a:r>
              <a:rPr lang="ko-KR" altLang="en-US" sz="1600" dirty="0"/>
              <a:t>하나인 경우 시각화</a:t>
            </a:r>
            <a:endParaRPr lang="en-US" altLang="ko-KR" sz="1600" dirty="0"/>
          </a:p>
          <a:p>
            <a:r>
              <a:rPr lang="en-US" altLang="ko-KR" sz="1600" dirty="0"/>
              <a:t>def f(x, y):</a:t>
            </a:r>
          </a:p>
          <a:p>
            <a:r>
              <a:rPr lang="en-US" altLang="ko-KR" sz="1600" dirty="0"/>
              <a:t>    return (1 - x / 2 + x ** 5 + y ** 3) * </a:t>
            </a:r>
            <a:r>
              <a:rPr lang="en-US" altLang="ko-KR" sz="1600" dirty="0" err="1"/>
              <a:t>np.exp</a:t>
            </a:r>
            <a:r>
              <a:rPr lang="en-US" altLang="ko-KR" sz="1600" dirty="0"/>
              <a:t>(-x ** 2 - y ** 2)</a:t>
            </a:r>
          </a:p>
          <a:p>
            <a:endParaRPr lang="en-US" altLang="ko-KR" sz="1600" dirty="0"/>
          </a:p>
          <a:p>
            <a:r>
              <a:rPr lang="en-US" altLang="ko-KR" sz="1600" dirty="0"/>
              <a:t>n = 256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(-3, 3, n)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np.linspace</a:t>
            </a:r>
            <a:r>
              <a:rPr lang="en-US" altLang="ko-KR" sz="1600" dirty="0"/>
              <a:t>(-3, 3, n)</a:t>
            </a:r>
          </a:p>
          <a:p>
            <a:r>
              <a:rPr lang="en-US" altLang="ko-KR" sz="1600" dirty="0"/>
              <a:t>XX, YY = </a:t>
            </a:r>
            <a:r>
              <a:rPr lang="en-US" altLang="ko-KR" sz="1600" dirty="0" err="1"/>
              <a:t>np.meshgrid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/>
              <a:t>ZZ = f(XX, YY)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("Contour plots")</a:t>
            </a:r>
          </a:p>
          <a:p>
            <a:r>
              <a:rPr lang="en-US" altLang="ko-KR" sz="1600" dirty="0" err="1"/>
              <a:t>plt.contourf</a:t>
            </a:r>
            <a:r>
              <a:rPr lang="en-US" altLang="ko-KR" sz="1600" dirty="0"/>
              <a:t>(XX, YY, ZZ, alpha=.75,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='jet')</a:t>
            </a:r>
          </a:p>
          <a:p>
            <a:r>
              <a:rPr lang="en-US" altLang="ko-KR" sz="1600" dirty="0" err="1"/>
              <a:t>plt.contour</a:t>
            </a:r>
            <a:r>
              <a:rPr lang="en-US" altLang="ko-KR" sz="1600" dirty="0"/>
              <a:t>(XX, YY, ZZ, colors='black')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AE09AA-7B61-2647-848B-CF05E474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254" y="3669096"/>
            <a:ext cx="3673657" cy="26115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210B37-70D9-DD4C-B1E8-4B93F9F7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43" y="909219"/>
            <a:ext cx="2543159" cy="180786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FCD611EA-7BB8-2E42-A8E0-012F511E265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E127A8-75B2-864E-9C4B-A286ABCFB210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2417179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39552" y="1124744"/>
            <a:ext cx="8394128" cy="4874149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/>
              <a:t># 3D </a:t>
            </a:r>
            <a:r>
              <a:rPr lang="ko-KR" altLang="en-US" sz="1600" b="1" dirty="0" err="1"/>
              <a:t>서피스</a:t>
            </a:r>
            <a:r>
              <a:rPr lang="ko-KR" altLang="en-US" sz="1600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R" altLang="en-US" dirty="0"/>
              <a:t> </a:t>
            </a:r>
            <a:r>
              <a:rPr lang="en-US" altLang="ko-KR" sz="1600" dirty="0"/>
              <a:t>3</a:t>
            </a:r>
            <a:r>
              <a:rPr lang="ko-KR" altLang="en-US" sz="1600" dirty="0"/>
              <a:t>차원 전용 </a:t>
            </a:r>
            <a:r>
              <a:rPr lang="en-US" altLang="ko-KR" sz="1600" dirty="0"/>
              <a:t>axes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생성하여 입체적으</a:t>
            </a:r>
            <a:r>
              <a:rPr lang="ko-KR" altLang="en-US" dirty="0"/>
              <a:t>로 </a:t>
            </a:r>
            <a:r>
              <a:rPr lang="ko-KR" altLang="en-US" sz="1600" dirty="0"/>
              <a:t>시각화</a:t>
            </a:r>
            <a:endParaRPr lang="en-US" altLang="ko-KR" sz="1600" b="1" dirty="0"/>
          </a:p>
          <a:p>
            <a:r>
              <a:rPr lang="en-US" altLang="ko-KR" sz="1600" dirty="0"/>
              <a:t>from mpl_toolkits.mplot3d import Axes3D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(-4, 4, 0.25)</a:t>
            </a:r>
          </a:p>
          <a:p>
            <a:r>
              <a:rPr lang="en-US" altLang="ko-KR" sz="1600" dirty="0"/>
              <a:t>Y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(-4, 4, 0.25)</a:t>
            </a:r>
          </a:p>
          <a:p>
            <a:r>
              <a:rPr lang="en-US" altLang="ko-KR" sz="1600" dirty="0"/>
              <a:t>XX, YY = </a:t>
            </a:r>
            <a:r>
              <a:rPr lang="en-US" altLang="ko-KR" sz="1600" dirty="0" err="1"/>
              <a:t>np.meshgrid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/>
              <a:t>RR = </a:t>
            </a:r>
            <a:r>
              <a:rPr lang="en-US" altLang="ko-KR" sz="1600" dirty="0" err="1"/>
              <a:t>np.sqrt</a:t>
            </a:r>
            <a:r>
              <a:rPr lang="en-US" altLang="ko-KR" sz="1600" dirty="0"/>
              <a:t>(XX**2 + YY**2)</a:t>
            </a:r>
          </a:p>
          <a:p>
            <a:r>
              <a:rPr lang="en-US" altLang="ko-KR" sz="1600" dirty="0"/>
              <a:t>ZZ = </a:t>
            </a:r>
            <a:r>
              <a:rPr lang="en-US" altLang="ko-KR" sz="1600" dirty="0" err="1"/>
              <a:t>np.sin</a:t>
            </a:r>
            <a:r>
              <a:rPr lang="en-US" altLang="ko-KR" sz="1600" dirty="0"/>
              <a:t>(RR)</a:t>
            </a:r>
          </a:p>
          <a:p>
            <a:endParaRPr lang="en-US" altLang="ko-KR" sz="1600" b="1" dirty="0"/>
          </a:p>
          <a:p>
            <a:r>
              <a:rPr lang="en-US" altLang="ko-KR" sz="1600" dirty="0"/>
              <a:t>fig = </a:t>
            </a:r>
            <a:r>
              <a:rPr lang="en-US" altLang="ko-KR" sz="1600" dirty="0" err="1"/>
              <a:t>plt.figure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/>
              <a:t>ax = Axes3D(fig)</a:t>
            </a:r>
          </a:p>
          <a:p>
            <a:r>
              <a:rPr lang="en-US" altLang="ko-KR" sz="1600" dirty="0" err="1"/>
              <a:t>ax.set_title</a:t>
            </a:r>
            <a:r>
              <a:rPr lang="en-US" altLang="ko-KR" sz="1600" dirty="0"/>
              <a:t>("3D Surface Plot")</a:t>
            </a:r>
          </a:p>
          <a:p>
            <a:r>
              <a:rPr lang="en-US" altLang="ko-KR" sz="1600" dirty="0" err="1"/>
              <a:t>ax.plot_surface</a:t>
            </a:r>
            <a:r>
              <a:rPr lang="en-US" altLang="ko-KR" sz="1600" dirty="0"/>
              <a:t>(XX, YY, ZZ, </a:t>
            </a:r>
            <a:r>
              <a:rPr lang="en-US" altLang="ko-KR" sz="1600" dirty="0" err="1"/>
              <a:t>rstride</a:t>
            </a:r>
            <a:r>
              <a:rPr lang="en-US" altLang="ko-KR" sz="1600" dirty="0"/>
              <a:t>=1, </a:t>
            </a:r>
            <a:r>
              <a:rPr lang="en-US" altLang="ko-KR" sz="1600" dirty="0" err="1"/>
              <a:t>cstride</a:t>
            </a:r>
            <a:r>
              <a:rPr lang="en-US" altLang="ko-KR" sz="1600" dirty="0"/>
              <a:t>=1,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='hot')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# </a:t>
            </a:r>
            <a:r>
              <a:rPr lang="ko-KR" altLang="en-US" sz="1600" b="1" dirty="0" err="1"/>
              <a:t>컨투어</a:t>
            </a:r>
            <a:r>
              <a:rPr lang="ko-KR" altLang="en-US" sz="1600" b="1" dirty="0"/>
              <a:t> 플롯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차원 자료 시각화</a:t>
            </a:r>
            <a:endParaRPr lang="en-US" altLang="ko-KR" sz="1600" dirty="0"/>
          </a:p>
          <a:p>
            <a:r>
              <a:rPr lang="en-US" altLang="ko-KR" sz="1600" dirty="0"/>
              <a:t>def f(x, y):</a:t>
            </a:r>
          </a:p>
          <a:p>
            <a:r>
              <a:rPr lang="en-US" altLang="ko-KR" sz="1600" dirty="0" err="1"/>
              <a:t>plt.contourf</a:t>
            </a:r>
            <a:r>
              <a:rPr lang="en-US" altLang="ko-KR" sz="1600" dirty="0"/>
              <a:t>(XX, YY, ZZ, alpha=.75, </a:t>
            </a:r>
            <a:r>
              <a:rPr lang="en-US" altLang="ko-KR" sz="1600" dirty="0" err="1"/>
              <a:t>cmap</a:t>
            </a:r>
            <a:r>
              <a:rPr lang="en-US" altLang="ko-KR" sz="1600" dirty="0"/>
              <a:t>='jet')</a:t>
            </a:r>
          </a:p>
          <a:p>
            <a:r>
              <a:rPr lang="en-US" altLang="ko-KR" sz="1600" dirty="0" err="1"/>
              <a:t>plt.contour</a:t>
            </a:r>
            <a:r>
              <a:rPr lang="en-US" altLang="ko-KR" sz="1600" dirty="0"/>
              <a:t>(XX, YY, ZZ, colors='black')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7C0A96-0C20-B641-8350-EC4D1BF7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484784"/>
            <a:ext cx="3509318" cy="237626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0464FDD-ED4E-8741-83DD-3E8B5706574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281DF-8E81-E249-B0D1-CF85902260BF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979359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5109091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bar plot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sz="1600" dirty="0"/>
              <a:t>X</a:t>
            </a:r>
            <a:r>
              <a:rPr lang="en-US" altLang="ko-KR" b="1" dirty="0"/>
              <a:t> </a:t>
            </a:r>
            <a:r>
              <a:rPr lang="ko-KR" altLang="en-US" sz="1600" dirty="0"/>
              <a:t>데이터가 카테고리 값인 경우</a:t>
            </a:r>
            <a:endParaRPr lang="en-US" altLang="ko-KR" b="1" dirty="0"/>
          </a:p>
          <a:p>
            <a:r>
              <a:rPr lang="en-US" altLang="ko-KR" sz="1600" dirty="0"/>
              <a:t>y = [2, 3, 1]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(y))</a:t>
            </a:r>
          </a:p>
          <a:p>
            <a:r>
              <a:rPr lang="en-US" altLang="ko-KR" sz="1600" dirty="0" err="1"/>
              <a:t>xlabel</a:t>
            </a:r>
            <a:r>
              <a:rPr lang="en-US" altLang="ko-KR" sz="1600" dirty="0"/>
              <a:t> = ['</a:t>
            </a:r>
            <a:r>
              <a:rPr lang="ko-KR" altLang="en-US" sz="1600" dirty="0"/>
              <a:t>가</a:t>
            </a:r>
            <a:r>
              <a:rPr lang="en-US" altLang="ko-KR" sz="1600" dirty="0"/>
              <a:t>', '</a:t>
            </a:r>
            <a:r>
              <a:rPr lang="ko-KR" altLang="en-US" sz="1600" dirty="0"/>
              <a:t>나</a:t>
            </a:r>
            <a:r>
              <a:rPr lang="en-US" altLang="ko-KR" sz="1600" dirty="0"/>
              <a:t>', '</a:t>
            </a:r>
            <a:r>
              <a:rPr lang="ko-KR" altLang="en-US" sz="1600" dirty="0"/>
              <a:t>다</a:t>
            </a:r>
            <a:r>
              <a:rPr lang="en-US" altLang="ko-KR" sz="1600" dirty="0"/>
              <a:t>']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("Bar Chart")</a:t>
            </a:r>
          </a:p>
          <a:p>
            <a:r>
              <a:rPr lang="en-US" altLang="ko-KR" sz="1600" dirty="0" err="1"/>
              <a:t>plt.bar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plt.xticks</a:t>
            </a:r>
            <a:r>
              <a:rPr lang="en-US" altLang="ko-KR" sz="1600" dirty="0"/>
              <a:t>(x, </a:t>
            </a:r>
            <a:r>
              <a:rPr lang="en-US" altLang="ko-KR" sz="1600" dirty="0" err="1"/>
              <a:t>xlabel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plt.yticks</a:t>
            </a:r>
            <a:r>
              <a:rPr lang="en-US" altLang="ko-KR" sz="1600" dirty="0"/>
              <a:t>(sorted(y))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가나다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빈도 수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en-US" altLang="ko-KR" sz="1400" dirty="0"/>
          </a:p>
          <a:p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히스토그램</a:t>
            </a:r>
            <a:endParaRPr lang="en-US" altLang="ko-KR" b="1" dirty="0"/>
          </a:p>
          <a:p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("Histogram")</a:t>
            </a:r>
          </a:p>
          <a:p>
            <a:r>
              <a:rPr lang="en-US" altLang="ko-KR" sz="1600" dirty="0"/>
              <a:t># bins </a:t>
            </a:r>
            <a:r>
              <a:rPr lang="ko-KR" altLang="en-US" sz="1600" dirty="0"/>
              <a:t>인수로 데이터를 집계할 구간 정보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# </a:t>
            </a:r>
            <a:r>
              <a:rPr lang="ko-KR" altLang="en-US" sz="1600" dirty="0"/>
              <a:t>데이터 집계 결과를 반환</a:t>
            </a:r>
            <a:endParaRPr lang="en-US" altLang="ko-KR" sz="1600" dirty="0"/>
          </a:p>
          <a:p>
            <a:r>
              <a:rPr lang="en-US" altLang="ko-KR" sz="1600" dirty="0"/>
              <a:t>arrays, bins, patches = </a:t>
            </a:r>
            <a:r>
              <a:rPr lang="en-US" altLang="ko-KR" sz="1600" dirty="0" err="1"/>
              <a:t>plt.hist</a:t>
            </a:r>
            <a:r>
              <a:rPr lang="en-US" altLang="ko-KR" sz="1600" dirty="0"/>
              <a:t>(x, bins=10)</a:t>
            </a:r>
            <a:endParaRPr lang="ko-KR" altLang="en-US" sz="1600" dirty="0"/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F853FD-E9FE-D042-AB5C-C2AD3AC2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50" y="1146896"/>
            <a:ext cx="3631456" cy="26580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B29C9E-3CBB-7D4C-93A9-00654A3B0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895052"/>
            <a:ext cx="3656956" cy="2298617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514369F-8E3B-404E-B8DB-4067984E7C7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FE27B-5257-8A42-9A34-E29F6D90F0CD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833306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528217" y="1197579"/>
            <a:ext cx="8405463" cy="4832092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</a:t>
            </a:r>
            <a:r>
              <a:rPr lang="ko-KR" altLang="en-US" b="1" dirty="0"/>
              <a:t>파이 차트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카테고리 별 값의 상대적인 비교</a:t>
            </a:r>
            <a:endParaRPr lang="en-US" altLang="ko-KR" sz="1600" b="1" dirty="0"/>
          </a:p>
          <a:p>
            <a:r>
              <a:rPr lang="en-US" altLang="ko-KR" sz="1400" dirty="0"/>
              <a:t>y = [2, 3, 1]</a:t>
            </a:r>
          </a:p>
          <a:p>
            <a:r>
              <a:rPr lang="en-US" altLang="ko-KR" sz="1600" dirty="0"/>
              <a:t>x = </a:t>
            </a:r>
            <a:r>
              <a:rPr lang="en-US" altLang="ko-KR" sz="1600" dirty="0" err="1"/>
              <a:t>np.arange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(y))</a:t>
            </a:r>
          </a:p>
          <a:p>
            <a:r>
              <a:rPr lang="en-US" altLang="ko-KR" sz="1600" dirty="0" err="1"/>
              <a:t>xlabel</a:t>
            </a:r>
            <a:r>
              <a:rPr lang="en-US" altLang="ko-KR" sz="1600" dirty="0"/>
              <a:t> = ['</a:t>
            </a:r>
            <a:r>
              <a:rPr lang="ko-KR" altLang="en-US" sz="1600" dirty="0"/>
              <a:t>가</a:t>
            </a:r>
            <a:r>
              <a:rPr lang="en-US" altLang="ko-KR" sz="1600" dirty="0"/>
              <a:t>', '</a:t>
            </a:r>
            <a:r>
              <a:rPr lang="ko-KR" altLang="en-US" sz="1600" dirty="0"/>
              <a:t>나</a:t>
            </a:r>
            <a:r>
              <a:rPr lang="en-US" altLang="ko-KR" sz="1600" dirty="0"/>
              <a:t>', '</a:t>
            </a:r>
            <a:r>
              <a:rPr lang="ko-KR" altLang="en-US" sz="1600" dirty="0"/>
              <a:t>다</a:t>
            </a:r>
            <a:r>
              <a:rPr lang="en-US" altLang="ko-KR" sz="1600" dirty="0"/>
              <a:t>']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("Bar Chart")</a:t>
            </a:r>
          </a:p>
          <a:p>
            <a:r>
              <a:rPr lang="en-US" altLang="ko-KR" sz="1600" dirty="0" err="1"/>
              <a:t>plt.bar</a:t>
            </a:r>
            <a:r>
              <a:rPr lang="en-US" altLang="ko-KR" sz="1600" dirty="0"/>
              <a:t>(x, y)</a:t>
            </a:r>
          </a:p>
          <a:p>
            <a:r>
              <a:rPr lang="en-US" altLang="ko-KR" sz="1600" dirty="0" err="1"/>
              <a:t>plt.xticks</a:t>
            </a:r>
            <a:r>
              <a:rPr lang="en-US" altLang="ko-KR" sz="1600" dirty="0"/>
              <a:t>(x, </a:t>
            </a:r>
            <a:r>
              <a:rPr lang="en-US" altLang="ko-KR" sz="1600" dirty="0" err="1"/>
              <a:t>xlabel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plt.yticks</a:t>
            </a:r>
            <a:r>
              <a:rPr lang="en-US" altLang="ko-KR" sz="1600" dirty="0"/>
              <a:t>(sorted(y))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가나다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빈도 수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en-US" altLang="ko-KR" sz="1400" dirty="0"/>
          </a:p>
          <a:p>
            <a:endParaRPr lang="en-US" altLang="ko-KR" b="1" dirty="0"/>
          </a:p>
          <a:p>
            <a:r>
              <a:rPr lang="en-US" altLang="ko-KR" b="1" dirty="0"/>
              <a:t># </a:t>
            </a:r>
            <a:r>
              <a:rPr lang="ko-KR" altLang="en-US" b="1" dirty="0"/>
              <a:t>박스 플롯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sz="1600" dirty="0"/>
              <a:t>카테고리 값에 따른 실수 값의 평균과 편차를 표시하는 기본적인 바 차트</a:t>
            </a:r>
            <a:endParaRPr lang="en-US" altLang="ko-KR" b="1" dirty="0"/>
          </a:p>
          <a:p>
            <a:r>
              <a:rPr lang="en-US" altLang="ko-KR" sz="1600" dirty="0"/>
              <a:t>import seaborn as </a:t>
            </a:r>
            <a:r>
              <a:rPr lang="en-US" altLang="ko-KR" sz="1600" dirty="0" err="1"/>
              <a:t>sns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tips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("tips")    # </a:t>
            </a:r>
            <a:r>
              <a:rPr lang="ko-KR" altLang="en-US" sz="1600" dirty="0"/>
              <a:t>팁 데이터</a:t>
            </a:r>
          </a:p>
          <a:p>
            <a:r>
              <a:rPr lang="en-US" altLang="ko-KR" sz="1600" dirty="0" err="1"/>
              <a:t>sns.boxplot</a:t>
            </a:r>
            <a:r>
              <a:rPr lang="en-US" altLang="ko-KR" sz="1600" dirty="0"/>
              <a:t>(x="day", y="</a:t>
            </a:r>
            <a:r>
              <a:rPr lang="en-US" altLang="ko-KR" sz="1600" dirty="0" err="1"/>
              <a:t>total_bill</a:t>
            </a:r>
            <a:r>
              <a:rPr lang="en-US" altLang="ko-KR" sz="1600" dirty="0"/>
              <a:t>", data=tips)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요일 별 전체 팁의 </a:t>
            </a:r>
            <a:r>
              <a:rPr lang="en-US" altLang="ko-KR" sz="1600" dirty="0"/>
              <a:t>Box Plot")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6B811D-9C5F-4B4F-850F-06CBE17F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21742"/>
            <a:ext cx="3576588" cy="2506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97B891-7597-F246-AC59-D4510357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26" y="4552464"/>
            <a:ext cx="2972308" cy="213705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F5FC080-70D5-4147-9160-0AA43F04D034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Matplotlib</a:t>
            </a:r>
            <a:r>
              <a:rPr lang="ko-KR" altLang="en-US" spc="0" dirty="0"/>
              <a:t>의 여러가지 플롯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F00B7F-57C7-0E47-A1E5-107D694C71A3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202583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470371" y="980728"/>
            <a:ext cx="8405463" cy="5261569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pandas</a:t>
            </a:r>
            <a:r>
              <a:rPr lang="ko-KR" altLang="en-US" b="1" dirty="0"/>
              <a:t>에 포함된 </a:t>
            </a:r>
            <a:r>
              <a:rPr lang="en-US" altLang="ko-KR" b="1" dirty="0"/>
              <a:t>plot </a:t>
            </a:r>
            <a:r>
              <a:rPr lang="ko-KR" altLang="en-US" b="1" dirty="0"/>
              <a:t>메서드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kind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플롯 종류 지정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np.random.seed</a:t>
            </a:r>
            <a:r>
              <a:rPr lang="en-US" altLang="ko-KR" sz="1600" dirty="0"/>
              <a:t>(0)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df1 = </a:t>
            </a:r>
            <a:r>
              <a:rPr lang="en-US" altLang="ko-KR" sz="1600" dirty="0" err="1"/>
              <a:t>pd.DataFrame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np.random.randn</a:t>
            </a:r>
            <a:r>
              <a:rPr lang="en-US" altLang="ko-KR" sz="1600" dirty="0"/>
              <a:t>(100, 3),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index=</a:t>
            </a:r>
            <a:r>
              <a:rPr lang="en-US" altLang="ko-KR" sz="1600" dirty="0" err="1"/>
              <a:t>pd.date_range</a:t>
            </a:r>
            <a:r>
              <a:rPr lang="en-US" altLang="ko-KR" sz="1600" dirty="0"/>
              <a:t>('1/1/2018', periods=100),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columns=['A', 'B', 'C']).</a:t>
            </a:r>
            <a:r>
              <a:rPr lang="en-US" altLang="ko-KR" sz="1600" dirty="0" err="1"/>
              <a:t>cumsum</a:t>
            </a:r>
            <a:r>
              <a:rPr lang="en-US" altLang="ko-KR" sz="1600" dirty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df1.tail()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# </a:t>
            </a:r>
            <a:r>
              <a:rPr lang="ko-KR" altLang="en-US" b="1" dirty="0"/>
              <a:t>기본 플롯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df1.plot()    # </a:t>
            </a:r>
            <a:r>
              <a:rPr lang="ko-KR" altLang="en-US" sz="1600" dirty="0"/>
              <a:t>기본 </a:t>
            </a:r>
            <a:r>
              <a:rPr lang="en-US" altLang="ko-KR" sz="1600" dirty="0"/>
              <a:t>plot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plt.title</a:t>
            </a:r>
            <a:r>
              <a:rPr lang="en-US" altLang="ko-KR" sz="1600" dirty="0"/>
              <a:t>("Pandas</a:t>
            </a:r>
            <a:r>
              <a:rPr lang="ko-KR" altLang="en-US" sz="1600" dirty="0"/>
              <a:t>의 </a:t>
            </a:r>
            <a:r>
              <a:rPr lang="en-US" altLang="ko-KR" sz="1600" dirty="0"/>
              <a:t>Plot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사용 예</a:t>
            </a:r>
            <a:r>
              <a:rPr lang="en-US" altLang="ko-KR" sz="1600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plt.xlabel</a:t>
            </a:r>
            <a:r>
              <a:rPr lang="en-US" altLang="ko-KR" sz="1600" dirty="0"/>
              <a:t>("</a:t>
            </a:r>
            <a:r>
              <a:rPr lang="ko-KR" altLang="en-US" sz="1600" dirty="0"/>
              <a:t>시간</a:t>
            </a:r>
            <a:r>
              <a:rPr lang="en-US" altLang="ko-KR" sz="1600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plt.ylabel</a:t>
            </a:r>
            <a:r>
              <a:rPr lang="en-US" altLang="ko-KR" sz="1600" dirty="0"/>
              <a:t>("Data")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2A471-5704-E643-AD2A-8E4B6340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102" y="3361977"/>
            <a:ext cx="3888917" cy="288032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841A0CB-D119-C049-B25A-746C9BF2857D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Pandas</a:t>
            </a:r>
            <a:r>
              <a:rPr lang="ko-KR" altLang="en-US" spc="0" dirty="0"/>
              <a:t>의 </a:t>
            </a:r>
            <a:r>
              <a:rPr lang="en-US" altLang="ko-KR" spc="0" dirty="0"/>
              <a:t>plot </a:t>
            </a:r>
            <a:r>
              <a:rPr lang="ko-KR" altLang="en-US" spc="0" dirty="0"/>
              <a:t>메서드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876B0-7791-C040-ACEB-11784BBF95D7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0422728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779A-2D7C-0749-A2F0-3B294DE5F4FD}"/>
              </a:ext>
            </a:extLst>
          </p:cNvPr>
          <p:cNvSpPr/>
          <p:nvPr/>
        </p:nvSpPr>
        <p:spPr>
          <a:xfrm>
            <a:off x="467544" y="1234208"/>
            <a:ext cx="8405463" cy="4585871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 pandas</a:t>
            </a:r>
            <a:r>
              <a:rPr lang="ko-KR" altLang="en-US" b="1" dirty="0"/>
              <a:t>에 포함된 </a:t>
            </a:r>
            <a:r>
              <a:rPr lang="en-US" altLang="ko-KR" b="1" dirty="0"/>
              <a:t>plot </a:t>
            </a:r>
            <a:r>
              <a:rPr lang="ko-KR" altLang="en-US" b="1" dirty="0"/>
              <a:t>메서드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kind </a:t>
            </a:r>
            <a:r>
              <a:rPr lang="ko-KR" altLang="en-US" dirty="0"/>
              <a:t>변수에 플롯 종류 지정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bar,</a:t>
            </a:r>
            <a:r>
              <a:rPr lang="ko-KR" altLang="en-US" sz="1600" dirty="0"/>
              <a:t> </a:t>
            </a:r>
            <a:r>
              <a:rPr lang="en-US" altLang="ko-KR" sz="1600" dirty="0"/>
              <a:t>pie,</a:t>
            </a:r>
            <a:r>
              <a:rPr lang="ko-KR" altLang="en-US" sz="1600" dirty="0"/>
              <a:t> </a:t>
            </a:r>
            <a:r>
              <a:rPr lang="en-US" altLang="ko-KR" sz="1600" dirty="0" err="1"/>
              <a:t>hist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,box,</a:t>
            </a:r>
            <a:r>
              <a:rPr lang="ko-KR" altLang="en-US" sz="1600" dirty="0"/>
              <a:t> </a:t>
            </a:r>
            <a:r>
              <a:rPr lang="en-US" altLang="ko-KR" sz="1600" dirty="0"/>
              <a:t>scatter,</a:t>
            </a:r>
            <a:r>
              <a:rPr lang="ko-KR" altLang="en-US" sz="1600" dirty="0"/>
              <a:t> </a:t>
            </a:r>
            <a:r>
              <a:rPr lang="en-US" altLang="ko-KR" sz="1600" dirty="0"/>
              <a:t>area</a:t>
            </a:r>
          </a:p>
          <a:p>
            <a:endParaRPr lang="en-US" altLang="ko-KR" dirty="0"/>
          </a:p>
          <a:p>
            <a:r>
              <a:rPr lang="en-US" altLang="ko-KR" sz="1600" dirty="0"/>
              <a:t>iris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("iris")    # </a:t>
            </a:r>
            <a:r>
              <a:rPr lang="ko-KR" altLang="en-US" sz="1600" dirty="0"/>
              <a:t>붓꽃 데이터</a:t>
            </a:r>
          </a:p>
          <a:p>
            <a:r>
              <a:rPr lang="en-US" altLang="ko-KR" sz="1600" dirty="0"/>
              <a:t>titanic = </a:t>
            </a:r>
            <a:r>
              <a:rPr lang="en-US" altLang="ko-KR" sz="1600" dirty="0" err="1"/>
              <a:t>sns.load_dataset</a:t>
            </a:r>
            <a:r>
              <a:rPr lang="en-US" altLang="ko-KR" sz="1600" dirty="0"/>
              <a:t>("titanic")    # </a:t>
            </a:r>
            <a:r>
              <a:rPr lang="ko-KR" altLang="en-US" sz="1600" dirty="0" err="1"/>
              <a:t>타이타닉호</a:t>
            </a:r>
            <a:r>
              <a:rPr lang="ko-KR" altLang="en-US" sz="1600" dirty="0"/>
              <a:t> 데이터</a:t>
            </a:r>
          </a:p>
          <a:p>
            <a:endParaRPr lang="ko-KR" altLang="en-US" sz="1600" dirty="0"/>
          </a:p>
          <a:p>
            <a:r>
              <a:rPr lang="en-US" altLang="ko-KR" sz="1600" dirty="0" err="1"/>
              <a:t>iris.sepal_length</a:t>
            </a:r>
            <a:r>
              <a:rPr lang="en-US" altLang="ko-KR" sz="1600" dirty="0"/>
              <a:t>[:20].plot</a:t>
            </a:r>
            <a:r>
              <a:rPr lang="en-US" altLang="ko-KR" sz="1600" b="1" dirty="0"/>
              <a:t>(kind='bar', rot=0)</a:t>
            </a:r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 시각화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("Data")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</a:p>
          <a:p>
            <a:endParaRPr lang="en-US" altLang="ko-KR" sz="1600" dirty="0"/>
          </a:p>
          <a:p>
            <a:r>
              <a:rPr lang="ko-KR" altLang="en-US" sz="1600" dirty="0"/>
              <a:t>또는</a:t>
            </a:r>
            <a:endParaRPr lang="en-US" altLang="ko-KR" sz="1600" dirty="0"/>
          </a:p>
          <a:p>
            <a:r>
              <a:rPr lang="en-US" altLang="ko-KR" sz="1600" dirty="0" err="1"/>
              <a:t>iris.sepal_length</a:t>
            </a:r>
            <a:r>
              <a:rPr lang="en-US" altLang="ko-KR" sz="1600" dirty="0"/>
              <a:t>[:20].</a:t>
            </a:r>
            <a:r>
              <a:rPr lang="en-US" altLang="ko-KR" sz="1600" b="1" dirty="0" err="1"/>
              <a:t>plot.bar</a:t>
            </a:r>
            <a:r>
              <a:rPr lang="en-US" altLang="ko-KR" sz="1600" dirty="0"/>
              <a:t>(rot=0)  # </a:t>
            </a:r>
            <a:r>
              <a:rPr lang="en-US" altLang="ko-KR" sz="1600" dirty="0" err="1"/>
              <a:t>plot.bar</a:t>
            </a:r>
            <a:endParaRPr lang="en-US" altLang="ko-KR" sz="1600" dirty="0"/>
          </a:p>
          <a:p>
            <a:r>
              <a:rPr lang="en-US" altLang="ko-KR" sz="1600" dirty="0" err="1"/>
              <a:t>plt.title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 시각화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plt.xlabel</a:t>
            </a:r>
            <a:r>
              <a:rPr lang="en-US" altLang="ko-KR" sz="1600" dirty="0"/>
              <a:t>("Data")</a:t>
            </a:r>
          </a:p>
          <a:p>
            <a:r>
              <a:rPr lang="en-US" altLang="ko-KR" sz="1600" dirty="0" err="1"/>
              <a:t>plt.ylabel</a:t>
            </a:r>
            <a:r>
              <a:rPr lang="en-US" altLang="ko-KR" sz="1600" dirty="0"/>
              <a:t>("</a:t>
            </a:r>
            <a:r>
              <a:rPr lang="ko-KR" altLang="en-US" sz="1600" dirty="0"/>
              <a:t>꽃받침의 길이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plt.show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DF1577-A249-8945-AF9F-142AC06F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804" y="2672742"/>
            <a:ext cx="4289715" cy="313989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99D383C-81BD-5842-86F4-75A904F3F571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Pandas</a:t>
            </a:r>
            <a:r>
              <a:rPr lang="ko-KR" altLang="en-US" spc="0" dirty="0"/>
              <a:t>의 </a:t>
            </a:r>
            <a:r>
              <a:rPr lang="en-US" altLang="ko-KR" spc="0" dirty="0"/>
              <a:t>plot </a:t>
            </a:r>
            <a:r>
              <a:rPr lang="ko-KR" altLang="en-US" spc="0" dirty="0"/>
              <a:t>메서드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0ECC0-A1C6-2D4A-A49B-63F3DBD85948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5. Matplotlib</a:t>
            </a:r>
            <a:r>
              <a:rPr kumimoji="1" lang="ko-KR" altLang="en-US" dirty="0">
                <a:solidFill>
                  <a:schemeClr val="bg1"/>
                </a:solidFill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783887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06.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Tensorflow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8643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429555" y="812452"/>
            <a:ext cx="8530964" cy="2162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텐서플로우</a:t>
            </a:r>
            <a:r>
              <a:rPr lang="en-US" altLang="ko-KR" sz="2000" b="1" dirty="0">
                <a:latin typeface="+mn-ea"/>
              </a:rPr>
              <a:t>(TensorFlow)</a:t>
            </a:r>
            <a:r>
              <a:rPr lang="ko-KR" altLang="en-US" sz="2000" b="1" dirty="0">
                <a:latin typeface="+mn-ea"/>
              </a:rPr>
              <a:t>란</a:t>
            </a:r>
            <a:r>
              <a:rPr lang="en-US" altLang="ko-KR" sz="2000" b="1" dirty="0">
                <a:latin typeface="+mn-ea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구글</a:t>
            </a:r>
            <a:r>
              <a:rPr lang="en-US" altLang="ko-KR" dirty="0"/>
              <a:t>(Google)</a:t>
            </a:r>
            <a:r>
              <a:rPr lang="ko-KR" altLang="en-US" dirty="0"/>
              <a:t>에서 만든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r>
              <a:rPr lang="ko-KR" altLang="en-US" dirty="0"/>
              <a:t> 프로그램을 쉽게 구현할 수 있도록 </a:t>
            </a:r>
            <a:br>
              <a:rPr lang="en-US" altLang="ko-KR" dirty="0"/>
            </a:br>
            <a:r>
              <a:rPr lang="ko-KR" altLang="en-US" dirty="0"/>
              <a:t>다양한 기능을 제공해주는 라이브러리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C++</a:t>
            </a:r>
            <a:r>
              <a:rPr lang="ko-KR" altLang="en-US" dirty="0"/>
              <a:t>로 구현 되어 있으며</a:t>
            </a:r>
            <a:r>
              <a:rPr lang="en-US" altLang="ko-KR" dirty="0"/>
              <a:t>, </a:t>
            </a:r>
            <a:r>
              <a:rPr lang="ko-KR" altLang="en-US" dirty="0"/>
              <a:t>아래의 그림과 같이 </a:t>
            </a:r>
            <a:r>
              <a:rPr lang="en-US" altLang="ko-KR" dirty="0"/>
              <a:t>Python, Java, Go </a:t>
            </a:r>
            <a:r>
              <a:rPr lang="ko-KR" altLang="en-US" dirty="0"/>
              <a:t>등 </a:t>
            </a:r>
            <a:br>
              <a:rPr lang="en-US" altLang="ko-KR" dirty="0"/>
            </a:br>
            <a:r>
              <a:rPr lang="ko-KR" altLang="en-US" dirty="0"/>
              <a:t>다양한 언어 지원</a:t>
            </a:r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B6D8FB-AA24-6543-ABFD-2A8179DC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2" y="2948737"/>
            <a:ext cx="8571202" cy="3744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21656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302549" y="825621"/>
            <a:ext cx="8530964" cy="26241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+mn-ea"/>
              </a:rPr>
              <a:t>텐서플로우</a:t>
            </a:r>
            <a:r>
              <a:rPr lang="en-US" altLang="ko-KR" sz="2000" b="1" dirty="0">
                <a:latin typeface="+mn-ea"/>
              </a:rPr>
              <a:t>(TensorFlow’)</a:t>
            </a:r>
            <a:r>
              <a:rPr lang="ko-KR" altLang="en-US" sz="2000" b="1" dirty="0">
                <a:latin typeface="+mn-ea"/>
              </a:rPr>
              <a:t> </a:t>
            </a:r>
            <a:br>
              <a:rPr lang="en-US" altLang="ko-KR" dirty="0">
                <a:latin typeface="+mn-ea"/>
              </a:rPr>
            </a:br>
            <a:r>
              <a:rPr lang="ko-KR" altLang="en-US" dirty="0"/>
              <a:t>데이터를 의미하는 </a:t>
            </a:r>
            <a:r>
              <a:rPr lang="en-US" altLang="ko-KR" b="1" dirty="0"/>
              <a:t>Tensor</a:t>
            </a:r>
            <a:r>
              <a:rPr lang="en-US" altLang="ko-KR" dirty="0"/>
              <a:t> </a:t>
            </a:r>
            <a:r>
              <a:rPr lang="ko-KR" altLang="en-US" dirty="0"/>
              <a:t>와 </a:t>
            </a:r>
            <a:r>
              <a:rPr lang="en-US" altLang="ko-KR" dirty="0" err="1"/>
              <a:t>DataFlow</a:t>
            </a:r>
            <a:r>
              <a:rPr lang="en-US" altLang="ko-KR" dirty="0"/>
              <a:t> Graph</a:t>
            </a:r>
            <a:r>
              <a:rPr lang="ko-KR" altLang="en-US" dirty="0" err="1"/>
              <a:t>를</a:t>
            </a:r>
            <a:r>
              <a:rPr lang="ko-KR" altLang="en-US" dirty="0"/>
              <a:t> 따라 연산이 수행되는 형태</a:t>
            </a:r>
            <a:r>
              <a:rPr lang="en-US" altLang="ko-KR" dirty="0"/>
              <a:t>(</a:t>
            </a:r>
            <a:r>
              <a:rPr lang="en-US" altLang="ko-KR" b="1" dirty="0"/>
              <a:t>Flow</a:t>
            </a:r>
            <a:r>
              <a:rPr lang="en-US" altLang="ko-KR" dirty="0"/>
              <a:t>)</a:t>
            </a:r>
            <a:r>
              <a:rPr lang="ko-KR" altLang="en-US" dirty="0"/>
              <a:t>가 합쳐져서 만들어 짐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+mn-ea"/>
              </a:rPr>
              <a:t>텐서</a:t>
            </a:r>
            <a:r>
              <a:rPr lang="en-US" altLang="ko-KR" sz="2000" b="1" dirty="0">
                <a:latin typeface="+mn-ea"/>
              </a:rPr>
              <a:t>(Tensor)</a:t>
            </a:r>
            <a:r>
              <a:rPr lang="ko-KR" altLang="en-US" sz="2000" b="1" dirty="0">
                <a:latin typeface="+mn-ea"/>
              </a:rPr>
              <a:t> </a:t>
            </a:r>
            <a:br>
              <a:rPr lang="en-US" altLang="ko-KR" dirty="0">
                <a:latin typeface="+mn-ea"/>
              </a:rPr>
            </a:br>
            <a:r>
              <a:rPr lang="ko-KR" altLang="en-US" dirty="0"/>
              <a:t>행렬로 표현할 수 있는 </a:t>
            </a:r>
            <a:r>
              <a:rPr lang="en-US" altLang="ko-KR" dirty="0"/>
              <a:t>2</a:t>
            </a:r>
            <a:r>
              <a:rPr lang="ko-KR" altLang="en-US" dirty="0"/>
              <a:t>차원 형태의 배열을 높은 차원으로 확장한 </a:t>
            </a:r>
            <a:br>
              <a:rPr lang="en-US" altLang="ko-KR" dirty="0"/>
            </a:br>
            <a:r>
              <a:rPr lang="ko-KR" altLang="en-US" dirty="0"/>
              <a:t>다차원 배열</a:t>
            </a:r>
            <a:endParaRPr lang="ko-KR" altLang="en-US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8A2805-76FF-8944-8196-8DC485FAD9C7}"/>
              </a:ext>
            </a:extLst>
          </p:cNvPr>
          <p:cNvGrpSpPr/>
          <p:nvPr/>
        </p:nvGrpSpPr>
        <p:grpSpPr>
          <a:xfrm>
            <a:off x="2555776" y="3212976"/>
            <a:ext cx="6245311" cy="3240360"/>
            <a:chOff x="683568" y="2232722"/>
            <a:chExt cx="7876560" cy="38278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C4E30EF-B841-5D4F-8BF1-3FFCDD8F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2232722"/>
              <a:ext cx="6379591" cy="3827897"/>
            </a:xfrm>
            <a:prstGeom prst="rect">
              <a:avLst/>
            </a:prstGeom>
          </p:spPr>
        </p:pic>
        <p:sp>
          <p:nvSpPr>
            <p:cNvPr id="7" name="모서리가 둥근 사각형 설명선[R] 6">
              <a:extLst>
                <a:ext uri="{FF2B5EF4-FFF2-40B4-BE49-F238E27FC236}">
                  <a16:creationId xmlns:a16="http://schemas.microsoft.com/office/drawing/2014/main" id="{11F499E4-5520-4942-A08B-85E89B530B30}"/>
                </a:ext>
              </a:extLst>
            </p:cNvPr>
            <p:cNvSpPr/>
            <p:nvPr/>
          </p:nvSpPr>
          <p:spPr>
            <a:xfrm>
              <a:off x="5364088" y="2420888"/>
              <a:ext cx="2016224" cy="432048"/>
            </a:xfrm>
            <a:prstGeom prst="wedgeRoundRectCallout">
              <a:avLst>
                <a:gd name="adj1" fmla="val -66988"/>
                <a:gd name="adj2" fmla="val -4037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2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차원 배열</a:t>
              </a:r>
            </a:p>
          </p:txBody>
        </p:sp>
        <p:sp>
          <p:nvSpPr>
            <p:cNvPr id="9" name="모서리가 둥근 사각형 설명선[R] 8">
              <a:extLst>
                <a:ext uri="{FF2B5EF4-FFF2-40B4-BE49-F238E27FC236}">
                  <a16:creationId xmlns:a16="http://schemas.microsoft.com/office/drawing/2014/main" id="{6B669F56-ADBF-8D4D-94DB-D78E67F36586}"/>
                </a:ext>
              </a:extLst>
            </p:cNvPr>
            <p:cNvSpPr/>
            <p:nvPr/>
          </p:nvSpPr>
          <p:spPr>
            <a:xfrm>
              <a:off x="6200496" y="3597346"/>
              <a:ext cx="2359632" cy="576064"/>
            </a:xfrm>
            <a:prstGeom prst="wedgeRoundRectCallout">
              <a:avLst>
                <a:gd name="adj1" fmla="val -35837"/>
                <a:gd name="adj2" fmla="val 99484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3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차원 배열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743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429555" y="849477"/>
            <a:ext cx="8530964" cy="1331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데이터 흐름 그래프</a:t>
            </a:r>
            <a:r>
              <a:rPr lang="en-US" altLang="ko-KR" sz="2000" b="1" dirty="0">
                <a:latin typeface="+mn-ea"/>
              </a:rPr>
              <a:t>(dataflow graph)</a:t>
            </a:r>
            <a:br>
              <a:rPr lang="en-US" altLang="ko-KR" dirty="0">
                <a:latin typeface="+mn-ea"/>
              </a:rPr>
            </a:br>
            <a:r>
              <a:rPr lang="ko-KR" altLang="en-US" dirty="0" err="1"/>
              <a:t>텐서</a:t>
            </a:r>
            <a:r>
              <a:rPr lang="ko-KR" altLang="en-US" dirty="0"/>
              <a:t> 형태의 데이터들이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구성하는 연산들의 그래프를 따라 </a:t>
            </a:r>
            <a:br>
              <a:rPr lang="en-US" altLang="ko-KR" dirty="0"/>
            </a:br>
            <a:r>
              <a:rPr lang="ko-KR" altLang="en-US" dirty="0"/>
              <a:t>흐르면서 연산이 일어 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97D820-63E5-064D-88B8-50884ACC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86598"/>
            <a:ext cx="6906208" cy="4316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052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02.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파이썬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언어에 대한 이해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80532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</a:t>
            </a:r>
            <a:r>
              <a:rPr lang="ko-KR" altLang="en-US" dirty="0">
                <a:latin typeface="+mn-ea"/>
              </a:rPr>
              <a:t>추상화 라이브러리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01B23E-BF63-8241-8541-2AAC07E9BB15}"/>
              </a:ext>
            </a:extLst>
          </p:cNvPr>
          <p:cNvSpPr/>
          <p:nvPr/>
        </p:nvSpPr>
        <p:spPr>
          <a:xfrm>
            <a:off x="429555" y="849477"/>
            <a:ext cx="8530964" cy="2577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n-ea"/>
              </a:rPr>
              <a:t>추상화 라이브러리</a:t>
            </a:r>
            <a:br>
              <a:rPr lang="en-US" altLang="ko-KR" dirty="0">
                <a:latin typeface="+mn-ea"/>
              </a:rPr>
            </a:br>
            <a:r>
              <a:rPr lang="en-US" altLang="ko-KR" dirty="0" err="1">
                <a:latin typeface="+mn-ea"/>
              </a:rPr>
              <a:t>Keras</a:t>
            </a:r>
            <a:r>
              <a:rPr lang="en-US" altLang="ko-KR" dirty="0">
                <a:latin typeface="+mn-ea"/>
              </a:rPr>
              <a:t>, TF-Slim</a:t>
            </a:r>
            <a:r>
              <a:rPr lang="ko-KR" altLang="en-US" dirty="0">
                <a:latin typeface="+mn-ea"/>
              </a:rPr>
              <a:t> 과 같은 추상화 라이브러리 제공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저수준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라이브러리에 대해 손쉽게 고수준 접근이 가능함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사전에 학습된 모델들 제공으로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모듈을 쉽게 구현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새롭게 학습할 필요없이 바로 </a:t>
            </a:r>
            <a:r>
              <a:rPr lang="ko-KR" altLang="en-US" dirty="0" err="1">
                <a:latin typeface="+mn-ea"/>
              </a:rPr>
              <a:t>실무애</a:t>
            </a:r>
            <a:r>
              <a:rPr lang="ko-KR" altLang="en-US" dirty="0">
                <a:latin typeface="+mn-ea"/>
              </a:rPr>
              <a:t> 적용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새로운 데이터에 맞게 모델 조정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578F5D-CAAF-3E41-A923-2B947100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18" y="3427427"/>
            <a:ext cx="7744829" cy="3222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61089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용어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25C04D-F281-AF4B-BAEF-437BE2392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0" y="3789040"/>
            <a:ext cx="3434958" cy="1944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754E08-A5CA-A840-B692-06784924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880" y="3573016"/>
            <a:ext cx="4902416" cy="2852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DDD90-0028-F84A-9349-77CE8635A407}"/>
              </a:ext>
            </a:extLst>
          </p:cNvPr>
          <p:cNvSpPr txBox="1"/>
          <p:nvPr/>
        </p:nvSpPr>
        <p:spPr>
          <a:xfrm>
            <a:off x="467543" y="783649"/>
            <a:ext cx="8492975" cy="228531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spcBef>
                <a:spcPts val="600"/>
              </a:spcBef>
            </a:pPr>
            <a:r>
              <a:rPr kumimoji="1" lang="ko-KR" altLang="en-US" sz="1600" b="1" dirty="0" err="1">
                <a:latin typeface="+mn-ea"/>
              </a:rPr>
              <a:t>텐서</a:t>
            </a:r>
            <a:r>
              <a:rPr kumimoji="1" lang="en-US" altLang="ko-KR" sz="1600" b="1" dirty="0">
                <a:latin typeface="+mn-ea"/>
              </a:rPr>
              <a:t>(Tensor)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학습 데이터가 저장되는 다차원 배열 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 err="1">
                <a:latin typeface="+mn-ea"/>
              </a:rPr>
              <a:t>엣지</a:t>
            </a:r>
            <a:r>
              <a:rPr kumimoji="1" lang="en-US" altLang="ko-KR" sz="1600" b="1" dirty="0">
                <a:latin typeface="+mn-ea"/>
              </a:rPr>
              <a:t>(Edge)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 노드들 간 데이터의 입출력 관계를 나타냄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노드</a:t>
            </a:r>
            <a:r>
              <a:rPr kumimoji="1" lang="en-US" altLang="ko-KR" sz="1600" b="1" dirty="0">
                <a:latin typeface="+mn-ea"/>
              </a:rPr>
              <a:t>(Node)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수학적 계산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데이터 입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출력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그리고 데이터의 읽기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저장 등의 작업 수행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오퍼레이션</a:t>
            </a:r>
            <a:r>
              <a:rPr kumimoji="1" lang="en-US" altLang="ko-KR" sz="1600" b="1" dirty="0">
                <a:latin typeface="+mn-ea"/>
              </a:rPr>
              <a:t>(Operation)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그래프 상의 노드</a:t>
            </a:r>
            <a:endParaRPr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변수</a:t>
            </a:r>
            <a:r>
              <a:rPr kumimoji="1" lang="en-US" altLang="ko-KR" sz="1600" b="1" dirty="0">
                <a:latin typeface="+mn-ea"/>
              </a:rPr>
              <a:t>(Variable)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그래프 </a:t>
            </a:r>
            <a:r>
              <a:rPr lang="ko-KR" altLang="en-US" sz="1600" dirty="0" err="1">
                <a:latin typeface="+mn-ea"/>
              </a:rPr>
              <a:t>실행시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패러미터를</a:t>
            </a:r>
            <a:r>
              <a:rPr lang="ko-KR" altLang="en-US" sz="1600" dirty="0">
                <a:latin typeface="+mn-ea"/>
              </a:rPr>
              <a:t> 저장하고 갱신하는데 사용</a:t>
            </a:r>
            <a:endParaRPr kumimoji="1" lang="en-US" altLang="ko-KR" sz="16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kumimoji="1" lang="ko-KR" altLang="en-US" sz="1600" b="1" dirty="0">
                <a:latin typeface="+mn-ea"/>
              </a:rPr>
              <a:t>세션</a:t>
            </a:r>
            <a:r>
              <a:rPr kumimoji="1" lang="en-US" altLang="ko-KR" sz="1600" b="1" dirty="0">
                <a:latin typeface="+mn-ea"/>
              </a:rPr>
              <a:t>(Session)</a:t>
            </a:r>
            <a:r>
              <a:rPr kumimoji="1" lang="ko-KR" altLang="en-US" sz="1600" b="1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세션은 오퍼레이션의 실행 환경을 </a:t>
            </a:r>
            <a:r>
              <a:rPr lang="ko-KR" altLang="en-US" sz="1600" dirty="0" err="1">
                <a:latin typeface="+mn-ea"/>
              </a:rPr>
              <a:t>캡슐화한</a:t>
            </a:r>
            <a:r>
              <a:rPr lang="ko-KR" altLang="en-US" sz="1600" dirty="0">
                <a:latin typeface="+mn-ea"/>
              </a:rPr>
              <a:t> 것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                 </a:t>
            </a:r>
            <a:r>
              <a:rPr lang="ko-KR" altLang="en-US" sz="1600" dirty="0">
                <a:latin typeface="+mn-ea"/>
              </a:rPr>
              <a:t>그래프를 실행하기 위해서는 </a:t>
            </a:r>
            <a:r>
              <a:rPr lang="ko-KR" altLang="en-US" sz="1600" dirty="0">
                <a:latin typeface="+mn-ea"/>
                <a:hlinkClick r:id="rId4"/>
              </a:rPr>
              <a:t>세션</a:t>
            </a:r>
            <a:r>
              <a:rPr lang="ko-KR" altLang="en-US" sz="1600" dirty="0">
                <a:latin typeface="+mn-ea"/>
              </a:rPr>
              <a:t> 객체가 필요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        </a:t>
            </a:r>
            <a:endParaRPr kumimoji="1"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284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3" y="239755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3.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용어 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5E49F9-6A36-9543-8452-02D7707A5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0" y="814516"/>
            <a:ext cx="4236549" cy="3445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01CA51-8DC0-9A42-8CEC-19D4613A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90" y="1213092"/>
            <a:ext cx="4299029" cy="26479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A106CA-0249-044C-8349-2BFC6C8F1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880" y="3140968"/>
            <a:ext cx="3312368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6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en-US" altLang="ko-KR" spc="0" dirty="0" err="1"/>
              <a:t>Tensorflow</a:t>
            </a:r>
            <a:r>
              <a:rPr lang="ko-KR" altLang="en-US" spc="0" dirty="0"/>
              <a:t> 예제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8AC8-11D1-CE4C-B155-FCD21838B9D6}"/>
              </a:ext>
            </a:extLst>
          </p:cNvPr>
          <p:cNvSpPr txBox="1"/>
          <p:nvPr/>
        </p:nvSpPr>
        <p:spPr>
          <a:xfrm>
            <a:off x="6211552" y="199917"/>
            <a:ext cx="280831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</a:rPr>
              <a:t>6. </a:t>
            </a:r>
            <a:r>
              <a:rPr kumimoji="1" lang="en-US" altLang="ko-KR" dirty="0" err="1">
                <a:solidFill>
                  <a:schemeClr val="bg1"/>
                </a:solidFill>
              </a:rPr>
              <a:t>Tensorflow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81012F-3EE7-7F47-85A0-F537BFBD8B2C}"/>
              </a:ext>
            </a:extLst>
          </p:cNvPr>
          <p:cNvSpPr/>
          <p:nvPr/>
        </p:nvSpPr>
        <p:spPr>
          <a:xfrm>
            <a:off x="467543" y="4581128"/>
            <a:ext cx="8318909" cy="1700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+mn-ea"/>
              </a:rPr>
              <a:t>hw</a:t>
            </a:r>
            <a:r>
              <a:rPr lang="en-US" altLang="ko-KR" dirty="0">
                <a:latin typeface="+mn-ea"/>
              </a:rPr>
              <a:t> = h + w :</a:t>
            </a:r>
            <a:r>
              <a:rPr lang="ko-KR" altLang="en-US" dirty="0">
                <a:latin typeface="+mn-ea"/>
              </a:rPr>
              <a:t> 나중에 실행될 합 연산을 연산그래프에 추가한다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+mn-ea"/>
              </a:rPr>
              <a:t>Sesson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객체는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/>
              <a:t>연산 메커니즘에 대한 인터페이스 역할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/>
              <a:t>ans</a:t>
            </a:r>
            <a:r>
              <a:rPr lang="en-US" altLang="ko-KR" dirty="0"/>
              <a:t> = </a:t>
            </a:r>
            <a:r>
              <a:rPr lang="en-US" altLang="ko-KR" dirty="0" err="1"/>
              <a:t>sess.run</a:t>
            </a:r>
            <a:r>
              <a:rPr lang="en-US" altLang="ko-KR" dirty="0"/>
              <a:t>(</a:t>
            </a:r>
            <a:r>
              <a:rPr lang="en-US" altLang="ko-KR" dirty="0" err="1"/>
              <a:t>hw</a:t>
            </a:r>
            <a:r>
              <a:rPr lang="en-US" altLang="ko-KR" dirty="0"/>
              <a:t>)</a:t>
            </a:r>
            <a:r>
              <a:rPr lang="ko-KR" altLang="en-US" dirty="0"/>
              <a:t>에서 </a:t>
            </a:r>
            <a:r>
              <a:rPr lang="en-US" altLang="ko-KR" dirty="0" err="1"/>
              <a:t>hw</a:t>
            </a:r>
            <a:r>
              <a:rPr lang="en-US" altLang="ko-KR" dirty="0"/>
              <a:t> = h + w</a:t>
            </a:r>
            <a:r>
              <a:rPr lang="ko-KR" altLang="en-US" dirty="0"/>
              <a:t>연산을 수행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print(</a:t>
            </a:r>
            <a:r>
              <a:rPr lang="en-US" altLang="ko-KR" dirty="0" err="1"/>
              <a:t>ans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하면 </a:t>
            </a:r>
            <a:r>
              <a:rPr lang="en-US" altLang="ko-KR" dirty="0" err="1"/>
              <a:t>Hllo</a:t>
            </a:r>
            <a:r>
              <a:rPr lang="en-US" altLang="ko-KR" dirty="0"/>
              <a:t> World!</a:t>
            </a:r>
            <a:r>
              <a:rPr lang="ko-KR" altLang="en-US" dirty="0" err="1"/>
              <a:t>를</a:t>
            </a:r>
            <a:r>
              <a:rPr lang="ko-KR" altLang="en-US" dirty="0"/>
              <a:t> 출력</a:t>
            </a:r>
            <a:endParaRPr lang="en-US" altLang="ko-KR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B557D7-8ACF-5F4F-AB31-ACCB240ECC2A}"/>
              </a:ext>
            </a:extLst>
          </p:cNvPr>
          <p:cNvSpPr/>
          <p:nvPr/>
        </p:nvSpPr>
        <p:spPr>
          <a:xfrm>
            <a:off x="467543" y="4030415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n-ea"/>
              </a:rPr>
              <a:t>실행 단계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C1E84A-BCAF-1040-869F-5DC8BB6273EA}"/>
              </a:ext>
            </a:extLst>
          </p:cNvPr>
          <p:cNvGrpSpPr/>
          <p:nvPr/>
        </p:nvGrpSpPr>
        <p:grpSpPr>
          <a:xfrm>
            <a:off x="467544" y="806243"/>
            <a:ext cx="8318909" cy="3134446"/>
            <a:chOff x="467544" y="806243"/>
            <a:chExt cx="8318909" cy="313444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98C58FE-1C78-7E4F-88EB-6768DBBE7DE3}"/>
                </a:ext>
              </a:extLst>
            </p:cNvPr>
            <p:cNvSpPr/>
            <p:nvPr/>
          </p:nvSpPr>
          <p:spPr>
            <a:xfrm>
              <a:off x="467544" y="1362223"/>
              <a:ext cx="8318909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h = </a:t>
              </a:r>
              <a:r>
                <a:rPr lang="en-US" altLang="ko-KR" dirty="0" err="1"/>
                <a:t>tf.constant</a:t>
              </a:r>
              <a:r>
                <a:rPr lang="en-US" altLang="ko-KR" dirty="0"/>
                <a:t>("Hello")  # </a:t>
              </a:r>
              <a:r>
                <a:rPr lang="ko-KR" altLang="en-US" dirty="0"/>
                <a:t>상수</a:t>
              </a:r>
            </a:p>
            <a:p>
              <a:r>
                <a:rPr lang="en-US" altLang="ko-KR" dirty="0"/>
                <a:t>w = </a:t>
              </a:r>
              <a:r>
                <a:rPr lang="en-US" altLang="ko-KR" dirty="0" err="1"/>
                <a:t>tf.constant</a:t>
              </a:r>
              <a:r>
                <a:rPr lang="en-US" altLang="ko-KR" dirty="0"/>
                <a:t>(" World!")</a:t>
              </a:r>
            </a:p>
            <a:p>
              <a:r>
                <a:rPr lang="en-US" altLang="ko-KR" b="1" dirty="0" err="1">
                  <a:solidFill>
                    <a:srgbClr val="C00000"/>
                  </a:solidFill>
                </a:rPr>
                <a:t>hw</a:t>
              </a:r>
              <a:r>
                <a:rPr lang="en-US" altLang="ko-KR" b="1" dirty="0">
                  <a:solidFill>
                    <a:srgbClr val="C00000"/>
                  </a:solidFill>
                </a:rPr>
                <a:t> = h + w</a:t>
              </a:r>
            </a:p>
            <a:p>
              <a:endParaRPr lang="en-US" altLang="ko-KR" dirty="0"/>
            </a:p>
            <a:p>
              <a:r>
                <a:rPr lang="en-US" altLang="ko-KR" dirty="0"/>
                <a:t>with </a:t>
              </a:r>
              <a:r>
                <a:rPr lang="en-US" altLang="ko-KR" dirty="0" err="1"/>
                <a:t>tf.Session</a:t>
              </a:r>
              <a:r>
                <a:rPr lang="en-US" altLang="ko-KR" dirty="0"/>
                <a:t>() as </a:t>
              </a:r>
              <a:r>
                <a:rPr lang="en-US" altLang="ko-KR" dirty="0" err="1"/>
                <a:t>sess</a:t>
              </a:r>
              <a:r>
                <a:rPr lang="en-US" altLang="ko-KR" dirty="0"/>
                <a:t>:</a:t>
              </a:r>
            </a:p>
            <a:p>
              <a:r>
                <a:rPr lang="en-US" altLang="ko-KR" dirty="0"/>
                <a:t>      </a:t>
              </a:r>
              <a:r>
                <a:rPr lang="en-US" altLang="ko-KR" dirty="0" err="1"/>
                <a:t>ans</a:t>
              </a:r>
              <a:r>
                <a:rPr lang="en-US" altLang="ko-KR" dirty="0"/>
                <a:t> = </a:t>
              </a:r>
              <a:r>
                <a:rPr lang="en-US" altLang="ko-KR" dirty="0" err="1"/>
                <a:t>sess.run</a:t>
              </a:r>
              <a:r>
                <a:rPr lang="en-US" altLang="ko-KR" dirty="0"/>
                <a:t>(</a:t>
              </a:r>
              <a:r>
                <a:rPr lang="en-US" altLang="ko-KR" dirty="0" err="1"/>
                <a:t>hw</a:t>
              </a:r>
              <a:r>
                <a:rPr lang="en-US" altLang="ko-KR" dirty="0"/>
                <a:t>)</a:t>
              </a:r>
            </a:p>
            <a:p>
              <a:r>
                <a:rPr lang="en-US" altLang="ko-KR" dirty="0"/>
                <a:t>      </a:t>
              </a:r>
            </a:p>
            <a:p>
              <a:r>
                <a:rPr lang="en-US" altLang="ko-KR" dirty="0"/>
                <a:t>print(</a:t>
              </a:r>
              <a:r>
                <a:rPr lang="en-US" altLang="ko-KR" dirty="0" err="1"/>
                <a:t>ans</a:t>
              </a:r>
              <a:r>
                <a:rPr lang="en-US" altLang="ko-KR" dirty="0"/>
                <a:t>)</a:t>
              </a:r>
              <a:endParaRPr lang="en-US" altLang="ko-KR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68909A-F33B-B44C-A3CC-FC2EF9BD62FF}"/>
                </a:ext>
              </a:extLst>
            </p:cNvPr>
            <p:cNvSpPr/>
            <p:nvPr/>
          </p:nvSpPr>
          <p:spPr>
            <a:xfrm>
              <a:off x="467544" y="806243"/>
              <a:ext cx="3299328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 err="1">
                  <a:latin typeface="+mn-ea"/>
                </a:rPr>
                <a:t>tensorflow</a:t>
              </a:r>
              <a:r>
                <a:rPr lang="en-US" altLang="ko-KR" sz="2000" b="1" dirty="0">
                  <a:latin typeface="+mn-ea"/>
                </a:rPr>
                <a:t> </a:t>
              </a:r>
              <a:r>
                <a:rPr lang="ko-KR" altLang="en-US" sz="2000" b="1" dirty="0">
                  <a:latin typeface="+mn-ea"/>
                </a:rPr>
                <a:t>예제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79E71E-856B-DA49-8704-9944BE2EC93E}"/>
                </a:ext>
              </a:extLst>
            </p:cNvPr>
            <p:cNvSpPr txBox="1"/>
            <p:nvPr/>
          </p:nvSpPr>
          <p:spPr>
            <a:xfrm>
              <a:off x="3816350" y="2547014"/>
              <a:ext cx="3833435" cy="13936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endParaRPr kumimoji="1" lang="ko-KR" altLang="en-US" sz="3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346080-D9FB-634B-8EA0-5BF537BE5B8E}"/>
                </a:ext>
              </a:extLst>
            </p:cNvPr>
            <p:cNvSpPr txBox="1"/>
            <p:nvPr/>
          </p:nvSpPr>
          <p:spPr>
            <a:xfrm>
              <a:off x="5180401" y="1364039"/>
              <a:ext cx="3587998" cy="82563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>
              <a:outerShdw blurRad="101600" dist="114300" dir="5400000" algn="t" rotWithShape="0">
                <a:schemeClr val="tx2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solidFill>
                    <a:schemeClr val="bg1"/>
                  </a:solidFill>
                  <a:latin typeface="+mn-ea"/>
                </a:rPr>
                <a:t>1.</a:t>
              </a:r>
              <a:r>
                <a:rPr kumimoji="1" lang="ko-KR" altLang="en-US" b="1" dirty="0" err="1">
                  <a:solidFill>
                    <a:schemeClr val="bg1"/>
                  </a:solidFill>
                  <a:latin typeface="+mn-ea"/>
                </a:rPr>
                <a:t>연산정의</a:t>
              </a:r>
              <a:endParaRPr kumimoji="1" lang="en-US" altLang="ko-KR" b="1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kumimoji="1" lang="ko-KR" altLang="en-US" b="1" dirty="0">
                  <a:solidFill>
                    <a:schemeClr val="bg1"/>
                  </a:solidFill>
                  <a:latin typeface="+mn-ea"/>
                </a:rPr>
                <a:t>외부 메커니즘을 통해 연산 실행</a:t>
              </a: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B7538E60-4B69-294A-9026-B3C0980747B6}"/>
                </a:ext>
              </a:extLst>
            </p:cNvPr>
            <p:cNvSpPr/>
            <p:nvPr/>
          </p:nvSpPr>
          <p:spPr>
            <a:xfrm>
              <a:off x="5041921" y="891491"/>
              <a:ext cx="3005777" cy="5040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err="1">
                  <a:solidFill>
                    <a:schemeClr val="tx1"/>
                  </a:solidFill>
                </a:rPr>
                <a:t>텐서플로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 연산 그래프 개념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520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3ED2F-E6D2-0C4C-B469-923C69C0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40ECF247-1CDF-294E-8032-FF543376E6F2}"/>
              </a:ext>
            </a:extLst>
          </p:cNvPr>
          <p:cNvSpPr txBox="1">
            <a:spLocks/>
          </p:cNvSpPr>
          <p:nvPr/>
        </p:nvSpPr>
        <p:spPr>
          <a:xfrm>
            <a:off x="672310" y="3245432"/>
            <a:ext cx="7704856" cy="9432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anchor="ctr"/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07.</a:t>
            </a:r>
            <a:r>
              <a:rPr lang="ko-KR" altLang="en-US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32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	</a:t>
            </a:r>
            <a:r>
              <a:rPr lang="en-US" altLang="ko-KR" sz="32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latin typeface="+mj-ea"/>
                <a:ea typeface="+mj-ea"/>
              </a:rPr>
              <a:t>Keras</a:t>
            </a:r>
            <a:endParaRPr lang="ko-KR" altLang="en-US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B9D664-6594-104C-BF69-5F8D49FC1510}"/>
              </a:ext>
            </a:extLst>
          </p:cNvPr>
          <p:cNvSpPr/>
          <p:nvPr/>
        </p:nvSpPr>
        <p:spPr>
          <a:xfrm>
            <a:off x="672310" y="1700808"/>
            <a:ext cx="7704856" cy="4032448"/>
          </a:xfrm>
          <a:prstGeom prst="roundRect">
            <a:avLst/>
          </a:prstGeom>
          <a:noFill/>
          <a:ln w="603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3153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21162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케라스는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파이썬으로</a:t>
            </a:r>
            <a:r>
              <a:rPr lang="ko-KR" altLang="en-US" dirty="0">
                <a:latin typeface="+mn-ea"/>
              </a:rPr>
              <a:t> 구현된 쉽고 간결한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라이브러리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손쉽게 </a:t>
            </a:r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모델을 개발하고 활용할 수 있도록 직관적인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 제공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다층퍼셉트론</a:t>
            </a:r>
            <a:r>
              <a:rPr lang="ko-KR" altLang="en-US" dirty="0">
                <a:latin typeface="+mn-ea"/>
              </a:rPr>
              <a:t> 모델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컨볼루션</a:t>
            </a:r>
            <a:r>
              <a:rPr lang="ko-KR" altLang="en-US" dirty="0">
                <a:latin typeface="+mn-ea"/>
              </a:rPr>
              <a:t> 신경망 모델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순환 신경망 모델 또는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이를 조합한 모델은 물론 다중 입력 또는 다중 출력 등 다양한 구성 가능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독립적으로 실행되지 않고 </a:t>
            </a:r>
            <a:r>
              <a:rPr lang="ko-KR" altLang="en-US" dirty="0" err="1">
                <a:latin typeface="+mn-ea"/>
              </a:rPr>
              <a:t>텐서플로</a:t>
            </a:r>
            <a:r>
              <a:rPr lang="ko-KR" altLang="en-US" dirty="0">
                <a:latin typeface="+mn-ea"/>
              </a:rPr>
              <a:t> 등 실제 수행되는 </a:t>
            </a:r>
            <a:r>
              <a:rPr lang="ko-KR" altLang="en-US" dirty="0" err="1">
                <a:latin typeface="+mn-ea"/>
              </a:rPr>
              <a:t>엔진위에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케라스</a:t>
            </a:r>
            <a:r>
              <a:rPr lang="ko-KR" altLang="en-US" dirty="0">
                <a:latin typeface="+mn-ea"/>
              </a:rPr>
              <a:t> 존재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14119998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1.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개요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343408" y="1230520"/>
            <a:ext cx="8676456" cy="535531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모듈화 </a:t>
            </a:r>
            <a:r>
              <a:rPr lang="en-US" altLang="ko-KR" b="1" dirty="0">
                <a:latin typeface="+mn-ea"/>
              </a:rPr>
              <a:t>(Modularity)</a:t>
            </a:r>
          </a:p>
          <a:p>
            <a:pPr lvl="1"/>
            <a:r>
              <a:rPr lang="ko-KR" altLang="en-US" dirty="0" err="1">
                <a:latin typeface="+mn-ea"/>
              </a:rPr>
              <a:t>케라스에서</a:t>
            </a:r>
            <a:r>
              <a:rPr lang="ko-KR" altLang="en-US" dirty="0">
                <a:latin typeface="+mn-ea"/>
              </a:rPr>
              <a:t> 제공하는 모듈은 독립적이고 설정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가능한 최소한의 제약사항으로 서로 연결될 수 있음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모델은 시퀀스 또는 그래프로 이러한 모듈들을 구성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신경망 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비용함수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최적화기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초기화기법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활성화함수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정규화기법은 모두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독립적인 모듈이며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새로운 모델을 만들기 위해 이러한 모듈을 조합할 수 있음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최소주의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(Minimalism)</a:t>
            </a:r>
          </a:p>
          <a:p>
            <a:pPr lvl="1"/>
            <a:r>
              <a:rPr lang="ko-KR" altLang="en-US" dirty="0">
                <a:latin typeface="+mn-ea"/>
              </a:rPr>
              <a:t>각 모듈은 짧고 간결함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모든 코드는 한 번 훑어보는 것으로도 이해 가능해야 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단 반복 속도와 </a:t>
            </a:r>
            <a:r>
              <a:rPr lang="ko-KR" altLang="en-US" dirty="0" err="1">
                <a:latin typeface="+mn-ea"/>
              </a:rPr>
              <a:t>혁신성에는</a:t>
            </a:r>
            <a:r>
              <a:rPr lang="ko-KR" altLang="en-US" dirty="0">
                <a:latin typeface="+mn-ea"/>
              </a:rPr>
              <a:t> 다소 떨어질 수가 있음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쉬운 확장성</a:t>
            </a:r>
            <a:endParaRPr lang="en-US" altLang="ko-KR" b="1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새로운 클래스나 함수로 모듈을 아주 쉽게 추가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고급 연구에 필요한 다양한 표현 가능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파이썬</a:t>
            </a:r>
            <a:r>
              <a:rPr lang="ko-KR" altLang="en-US" b="1" dirty="0">
                <a:latin typeface="+mn-ea"/>
              </a:rPr>
              <a:t> 기반</a:t>
            </a:r>
            <a:endParaRPr lang="en-US" altLang="ko-KR" b="1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Caffe </a:t>
            </a:r>
            <a:r>
              <a:rPr lang="ko-KR" altLang="en-US" dirty="0" err="1">
                <a:latin typeface="+mn-ea"/>
              </a:rPr>
              <a:t>처럼</a:t>
            </a:r>
            <a:r>
              <a:rPr lang="ko-KR" altLang="en-US" dirty="0">
                <a:latin typeface="+mn-ea"/>
              </a:rPr>
              <a:t> 별도의 모델 설정 파일이 필요 없으며 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파이썬</a:t>
            </a:r>
            <a:r>
              <a:rPr lang="ko-KR" altLang="en-US" dirty="0">
                <a:latin typeface="+mn-ea"/>
              </a:rPr>
              <a:t> 코드로 모델들이 정의 됨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36001216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모형 구축 절차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48013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 err="1">
                <a:latin typeface="+mn-ea"/>
              </a:rPr>
              <a:t>데이터셋</a:t>
            </a:r>
            <a:r>
              <a:rPr lang="ko-KR" altLang="en-US" b="1" dirty="0">
                <a:latin typeface="+mn-ea"/>
              </a:rPr>
              <a:t> 생성하기</a:t>
            </a:r>
          </a:p>
          <a:p>
            <a:pPr lvl="1"/>
            <a:r>
              <a:rPr lang="ko-KR" altLang="en-US" dirty="0">
                <a:latin typeface="+mn-ea"/>
              </a:rPr>
              <a:t>원본 데이터를 불러오거나 시뮬레이션을 통해 데이터를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데이터로부터 </a:t>
            </a:r>
            <a:r>
              <a:rPr lang="ko-KR" altLang="en-US" dirty="0" err="1">
                <a:latin typeface="+mn-ea"/>
              </a:rPr>
              <a:t>훈련셋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검증셋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시험셋을</a:t>
            </a:r>
            <a:r>
              <a:rPr lang="ko-KR" altLang="en-US" dirty="0">
                <a:latin typeface="+mn-ea"/>
              </a:rPr>
              <a:t>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딥러닝</a:t>
            </a:r>
            <a:r>
              <a:rPr lang="ko-KR" altLang="en-US" dirty="0">
                <a:latin typeface="+mn-ea"/>
              </a:rPr>
              <a:t> 모델의 학습 및 평가를 할 수 있도록 포맷 변환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구성하기</a:t>
            </a:r>
          </a:p>
          <a:p>
            <a:pPr lvl="1"/>
            <a:r>
              <a:rPr lang="ko-KR" altLang="en-US" dirty="0">
                <a:latin typeface="+mn-ea"/>
              </a:rPr>
              <a:t>시퀀스 모델을 생성한 뒤 필요한 레이어를 추가하여 구성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좀 더 복잡한 모델이 필요할 때는 </a:t>
            </a:r>
            <a:r>
              <a:rPr lang="ko-KR" altLang="en-US" dirty="0" err="1">
                <a:latin typeface="+mn-ea"/>
              </a:rPr>
              <a:t>케라스</a:t>
            </a:r>
            <a:r>
              <a:rPr lang="ko-KR" altLang="en-US" dirty="0">
                <a:latin typeface="+mn-ea"/>
              </a:rPr>
              <a:t> 함수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사용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학습과정 설정하기</a:t>
            </a:r>
          </a:p>
          <a:p>
            <a:pPr lvl="1"/>
            <a:r>
              <a:rPr lang="ko-KR" altLang="en-US" dirty="0">
                <a:latin typeface="+mn-ea"/>
              </a:rPr>
              <a:t>학습하기 전에 학습에 대한 설정을 수행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손실 함수 및 최적화 방법을 정의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케라스에서는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compile() </a:t>
            </a:r>
            <a:r>
              <a:rPr lang="ko-KR" altLang="en-US" dirty="0">
                <a:latin typeface="+mn-ea"/>
              </a:rPr>
              <a:t>함수를 사용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+mn-ea"/>
              </a:rPr>
              <a:t>모델 학습시키기</a:t>
            </a:r>
          </a:p>
          <a:p>
            <a:pPr lvl="1"/>
            <a:r>
              <a:rPr lang="ko-KR" altLang="en-US" dirty="0" err="1">
                <a:latin typeface="+mn-ea"/>
              </a:rPr>
              <a:t>훈련셋을</a:t>
            </a:r>
            <a:r>
              <a:rPr lang="ko-KR" altLang="en-US" dirty="0">
                <a:latin typeface="+mn-ea"/>
              </a:rPr>
              <a:t> 이용하여 구성한 모델로 학습시킴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케라스에서는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fit(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함수를 사용</a:t>
            </a: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12235588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2. </a:t>
            </a:r>
            <a:r>
              <a:rPr lang="ko-KR" altLang="en-US" spc="0" dirty="0" err="1"/>
              <a:t>케라스</a:t>
            </a:r>
            <a:r>
              <a:rPr lang="en-US" altLang="ko-KR" spc="0" dirty="0"/>
              <a:t>(</a:t>
            </a:r>
            <a:r>
              <a:rPr lang="en-US" altLang="ko-KR" spc="0" dirty="0" err="1"/>
              <a:t>Keras</a:t>
            </a:r>
            <a:r>
              <a:rPr lang="en-US" altLang="ko-KR" spc="0" dirty="0"/>
              <a:t>) </a:t>
            </a:r>
            <a:r>
              <a:rPr lang="ko-KR" altLang="en-US" spc="0" dirty="0"/>
              <a:t>모형 구축 절차</a:t>
            </a:r>
            <a:endParaRPr lang="ko-KR" altLang="en-US" sz="5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67544" y="1344412"/>
            <a:ext cx="8492974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학습과정 살펴보기</a:t>
            </a:r>
          </a:p>
          <a:p>
            <a:pPr lvl="1"/>
            <a:r>
              <a:rPr lang="ko-KR" altLang="en-US" dirty="0"/>
              <a:t>모델 학습 시 </a:t>
            </a:r>
            <a:r>
              <a:rPr lang="ko-KR" altLang="en-US" dirty="0" err="1"/>
              <a:t>훈련셋</a:t>
            </a:r>
            <a:r>
              <a:rPr lang="en-US" altLang="ko-KR" dirty="0"/>
              <a:t>, </a:t>
            </a:r>
            <a:r>
              <a:rPr lang="ko-KR" altLang="en-US" dirty="0" err="1"/>
              <a:t>검증셋의</a:t>
            </a:r>
            <a:r>
              <a:rPr lang="ko-KR" altLang="en-US" dirty="0"/>
              <a:t> 손실 및 정확도를 측정</a:t>
            </a:r>
            <a:endParaRPr lang="en-US" altLang="ko-KR" dirty="0"/>
          </a:p>
          <a:p>
            <a:pPr lvl="1"/>
            <a:r>
              <a:rPr lang="ko-KR" altLang="en-US" dirty="0" err="1"/>
              <a:t>반복횟수에</a:t>
            </a:r>
            <a:r>
              <a:rPr lang="ko-KR" altLang="en-US" dirty="0"/>
              <a:t> 따른 손실 및 정확도 추이를 보면서 학습 상황을 판단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모델 평가하기</a:t>
            </a:r>
          </a:p>
          <a:p>
            <a:pPr lvl="1"/>
            <a:r>
              <a:rPr lang="ko-KR" altLang="en-US" dirty="0"/>
              <a:t>준비된 </a:t>
            </a:r>
            <a:r>
              <a:rPr lang="ko-KR" altLang="en-US" dirty="0" err="1"/>
              <a:t>시험셋으로</a:t>
            </a:r>
            <a:r>
              <a:rPr lang="ko-KR" altLang="en-US" dirty="0"/>
              <a:t> 학습한 모델을 평가</a:t>
            </a:r>
            <a:endParaRPr lang="en-US" altLang="ko-KR" dirty="0"/>
          </a:p>
          <a:p>
            <a:pPr lvl="1"/>
            <a:r>
              <a:rPr lang="ko-KR" altLang="en-US" dirty="0" err="1"/>
              <a:t>케라스에서는</a:t>
            </a:r>
            <a:r>
              <a:rPr lang="ko-KR" altLang="en-US" dirty="0"/>
              <a:t> </a:t>
            </a:r>
            <a:r>
              <a:rPr lang="en-US" altLang="ko-KR" dirty="0"/>
              <a:t>evaluate() </a:t>
            </a:r>
            <a:r>
              <a:rPr lang="ko-KR" altLang="en-US" dirty="0"/>
              <a:t>함수를 사용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b="1" dirty="0"/>
              <a:t>모델 사용하기</a:t>
            </a:r>
          </a:p>
          <a:p>
            <a:pPr lvl="1"/>
            <a:r>
              <a:rPr lang="ko-KR" altLang="en-US" dirty="0"/>
              <a:t>임의의 입력으로 모델의 출력을 얻음</a:t>
            </a:r>
            <a:endParaRPr lang="en-US" altLang="ko-KR" dirty="0"/>
          </a:p>
          <a:p>
            <a:pPr lvl="1"/>
            <a:r>
              <a:rPr lang="ko-KR" altLang="en-US" dirty="0" err="1"/>
              <a:t>케라스에서는</a:t>
            </a:r>
            <a:r>
              <a:rPr lang="ko-KR" altLang="en-US" dirty="0"/>
              <a:t> </a:t>
            </a:r>
            <a:r>
              <a:rPr lang="en-US" altLang="ko-KR" dirty="0"/>
              <a:t>predict()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68909A-F33B-B44C-A3CC-FC2EF9BD62FF}"/>
              </a:ext>
            </a:extLst>
          </p:cNvPr>
          <p:cNvSpPr/>
          <p:nvPr/>
        </p:nvSpPr>
        <p:spPr>
          <a:xfrm>
            <a:off x="204953" y="726464"/>
            <a:ext cx="329932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케라스</a:t>
            </a:r>
            <a:r>
              <a:rPr lang="ko-KR" altLang="en-US" sz="2000" b="1" dirty="0">
                <a:latin typeface="+mn-ea"/>
              </a:rPr>
              <a:t> 기본 개념</a:t>
            </a:r>
          </a:p>
        </p:txBody>
      </p:sp>
    </p:spTree>
    <p:extLst>
      <p:ext uri="{BB962C8B-B14F-4D97-AF65-F5344CB8AC3E}">
        <p14:creationId xmlns:p14="http://schemas.microsoft.com/office/powerpoint/2010/main" val="1034149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>
                <a:solidFill>
                  <a:srgbClr val="FFFFFF"/>
                </a:solidFill>
              </a:rPr>
              <a:t>3.</a:t>
            </a:r>
            <a:r>
              <a:rPr lang="ko-KR" altLang="en-US" spc="0" dirty="0" err="1">
                <a:solidFill>
                  <a:srgbClr val="FFFFFF"/>
                </a:solidFill>
              </a:rPr>
              <a:t>파이썬</a:t>
            </a:r>
            <a:r>
              <a:rPr lang="ko-KR" altLang="en-US" spc="0" dirty="0">
                <a:solidFill>
                  <a:srgbClr val="FFFFFF"/>
                </a:solidFill>
              </a:rPr>
              <a:t> 패키지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123957-B544-8543-B3B3-4A6FE51DAB20}"/>
              </a:ext>
            </a:extLst>
          </p:cNvPr>
          <p:cNvSpPr/>
          <p:nvPr/>
        </p:nvSpPr>
        <p:spPr>
          <a:xfrm>
            <a:off x="175542" y="1268760"/>
            <a:ext cx="8844322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# 필요한 패키지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numpy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np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keras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ko-KR" altLang="en-US" sz="2000" dirty="0" err="1"/>
              <a:t>keras.models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Sequential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en-US" altLang="ko-KR" sz="2000" dirty="0" err="1"/>
              <a:t>tensorflow.keras</a:t>
            </a:r>
            <a:r>
              <a:rPr lang="en-US" altLang="ko-KR" sz="2000" dirty="0"/>
              <a:t> import layers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from</a:t>
            </a:r>
            <a:r>
              <a:rPr lang="ko-KR" altLang="en-US" sz="2000" dirty="0"/>
              <a:t> </a:t>
            </a:r>
            <a:r>
              <a:rPr lang="ko-KR" altLang="en-US" sz="2000" dirty="0" err="1"/>
              <a:t>sklearn.model_selection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train_test_split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import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tensorflow</a:t>
            </a:r>
            <a:r>
              <a:rPr lang="ko-KR" altLang="en-US" sz="2000" dirty="0"/>
              <a:t> </a:t>
            </a:r>
            <a:r>
              <a:rPr lang="ko-KR" altLang="en-US" sz="2000" dirty="0" err="1"/>
              <a:t>as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tf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180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0" dirty="0"/>
              <a:t>1.</a:t>
            </a:r>
            <a:r>
              <a:rPr lang="ko-KR" altLang="en-US" spc="0" dirty="0"/>
              <a:t> </a:t>
            </a:r>
            <a:r>
              <a:rPr lang="ko-KR" altLang="en-US" spc="0" dirty="0" err="1"/>
              <a:t>파이썬</a:t>
            </a:r>
            <a:r>
              <a:rPr lang="ko-KR" altLang="en-US" spc="0" dirty="0"/>
              <a:t> </a:t>
            </a:r>
            <a:r>
              <a:rPr lang="ko-KR" altLang="en-US" spc="0" dirty="0" err="1"/>
              <a:t>자료형</a:t>
            </a:r>
            <a:endParaRPr lang="ko-KR" altLang="en-US" sz="3600" spc="-150" dirty="0">
              <a:solidFill>
                <a:srgbClr val="FFFF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05CDD2-AC25-4C43-A364-27F0DE2CCA3F}"/>
              </a:ext>
            </a:extLst>
          </p:cNvPr>
          <p:cNvSpPr/>
          <p:nvPr/>
        </p:nvSpPr>
        <p:spPr>
          <a:xfrm>
            <a:off x="342392" y="816677"/>
            <a:ext cx="1880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effectLst/>
              </a:rPr>
              <a:t>파이썬</a:t>
            </a:r>
            <a:r>
              <a:rPr lang="ko-KR" altLang="en-US" sz="2000" b="1" dirty="0">
                <a:effectLst/>
              </a:rPr>
              <a:t> </a:t>
            </a:r>
            <a:r>
              <a:rPr lang="ko-KR" altLang="en-US" sz="2000" b="1" dirty="0" err="1">
                <a:effectLst/>
              </a:rPr>
              <a:t>자료형</a:t>
            </a:r>
            <a:endParaRPr lang="ko-KR" altLang="en-US" sz="2800" b="1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2607E-4F6B-A14D-9508-B5EB54AB3833}"/>
              </a:ext>
            </a:extLst>
          </p:cNvPr>
          <p:cNvSpPr txBox="1"/>
          <p:nvPr/>
        </p:nvSpPr>
        <p:spPr>
          <a:xfrm>
            <a:off x="5652120" y="199917"/>
            <a:ext cx="33677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+mn-ea"/>
              </a:rPr>
              <a:t>파이썬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 언어에 대한 이해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1CF72-9528-8141-BFA3-032900B1EA51}"/>
              </a:ext>
            </a:extLst>
          </p:cNvPr>
          <p:cNvSpPr txBox="1"/>
          <p:nvPr/>
        </p:nvSpPr>
        <p:spPr>
          <a:xfrm>
            <a:off x="386083" y="1262121"/>
            <a:ext cx="7776864" cy="13049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수치자료형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int</a:t>
            </a:r>
            <a:r>
              <a:rPr lang="en-US" altLang="ko-KR" dirty="0">
                <a:latin typeface="+mn-ea"/>
              </a:rPr>
              <a:t>, float,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불자료형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bool (True or False)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문자자료형</a:t>
            </a:r>
            <a:r>
              <a:rPr lang="ko-KR" altLang="en-US" b="1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</a:t>
            </a:r>
            <a:r>
              <a:rPr lang="en-US" altLang="ko-KR" dirty="0" err="1">
                <a:latin typeface="+mn-ea"/>
              </a:rPr>
              <a:t>str</a:t>
            </a:r>
            <a:r>
              <a:rPr lang="en-US" altLang="ko-KR" dirty="0">
                <a:latin typeface="+mn-ea"/>
              </a:rPr>
              <a:t>,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컨테이너형</a:t>
            </a:r>
            <a:r>
              <a:rPr lang="ko-KR" altLang="en-US" dirty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list, tuple, </a:t>
            </a:r>
            <a:r>
              <a:rPr lang="en-US" altLang="ko-KR" dirty="0" err="1">
                <a:latin typeface="+mn-ea"/>
              </a:rPr>
              <a:t>dict</a:t>
            </a:r>
            <a:r>
              <a:rPr lang="en-US" altLang="ko-KR" dirty="0">
                <a:latin typeface="+mn-ea"/>
              </a:rPr>
              <a:t> , set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A38745-E7F7-BE49-9A14-D87672A6A284}"/>
              </a:ext>
            </a:extLst>
          </p:cNvPr>
          <p:cNvSpPr/>
          <p:nvPr/>
        </p:nvSpPr>
        <p:spPr>
          <a:xfrm>
            <a:off x="352939" y="3535185"/>
            <a:ext cx="7776864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/>
              <a:t># 수치 </a:t>
            </a:r>
            <a:r>
              <a:rPr lang="ko-KR" altLang="en-US" b="1" dirty="0" err="1"/>
              <a:t>자료형</a:t>
            </a:r>
            <a:r>
              <a:rPr lang="ko-KR" altLang="en-US" b="1" dirty="0"/>
              <a:t>  </a:t>
            </a:r>
            <a:r>
              <a:rPr lang="en-US" altLang="ko-KR" b="1" dirty="0" err="1"/>
              <a:t>int</a:t>
            </a:r>
            <a:r>
              <a:rPr lang="en-US" altLang="ko-KR" b="1" dirty="0"/>
              <a:t>, </a:t>
            </a:r>
            <a:r>
              <a:rPr lang="ko-KR" altLang="en-US" b="1" dirty="0" err="1"/>
              <a:t>실수형</a:t>
            </a:r>
            <a:r>
              <a:rPr lang="ko-KR" altLang="en-US" b="1" dirty="0"/>
              <a:t> </a:t>
            </a:r>
            <a:r>
              <a:rPr lang="en-US" altLang="ko-KR" b="1" dirty="0"/>
              <a:t>float, </a:t>
            </a:r>
            <a:r>
              <a:rPr lang="ko-KR" altLang="en-US" b="1" dirty="0" err="1"/>
              <a:t>복소수형</a:t>
            </a:r>
            <a:r>
              <a:rPr lang="ko-KR" altLang="en-US" b="1" dirty="0"/>
              <a:t> </a:t>
            </a:r>
            <a:r>
              <a:rPr lang="en-US" altLang="ko-KR" b="1" dirty="0"/>
              <a:t>complex</a:t>
            </a:r>
          </a:p>
          <a:p>
            <a:r>
              <a:rPr lang="en-US" altLang="ko-KR" b="1" dirty="0"/>
              <a:t>#</a:t>
            </a:r>
            <a:r>
              <a:rPr lang="ko-KR" altLang="en-US" b="1" dirty="0"/>
              <a:t> </a:t>
            </a:r>
            <a:r>
              <a:rPr lang="en-US" altLang="ko-KR" b="1" dirty="0"/>
              <a:t>type()</a:t>
            </a:r>
            <a:r>
              <a:rPr lang="en-US" altLang="ko-KR" dirty="0"/>
              <a:t> </a:t>
            </a:r>
            <a:r>
              <a:rPr lang="ko-KR" altLang="en-US" dirty="0"/>
              <a:t>함수를 사용해서 </a:t>
            </a:r>
            <a:r>
              <a:rPr lang="ko-KR" altLang="en-US" b="1" dirty="0" err="1"/>
              <a:t>자료형을</a:t>
            </a:r>
            <a:r>
              <a:rPr lang="ko-KR" altLang="en-US" b="1" dirty="0"/>
              <a:t> 확인</a:t>
            </a:r>
            <a:endParaRPr lang="en-US" altLang="ko-KR" b="1" dirty="0"/>
          </a:p>
          <a:p>
            <a:endParaRPr lang="ko-KR" altLang="en-US" dirty="0"/>
          </a:p>
          <a:p>
            <a:r>
              <a:rPr lang="en-US" altLang="ko-KR" dirty="0" err="1"/>
              <a:t>i</a:t>
            </a:r>
            <a:r>
              <a:rPr lang="en-US" altLang="ko-KR" dirty="0"/>
              <a:t>  = 1024</a:t>
            </a:r>
          </a:p>
          <a:p>
            <a:r>
              <a:rPr lang="en-US" altLang="ko-KR" dirty="0"/>
              <a:t>print(type(</a:t>
            </a:r>
            <a:r>
              <a:rPr lang="en-US" altLang="ko-KR" dirty="0" err="1"/>
              <a:t>i</a:t>
            </a:r>
            <a:r>
              <a:rPr lang="en-US" altLang="ko-KR" dirty="0"/>
              <a:t>))           # &lt;class '</a:t>
            </a:r>
            <a:r>
              <a:rPr lang="en-US" altLang="ko-KR" dirty="0" err="1"/>
              <a:t>int</a:t>
            </a:r>
            <a:r>
              <a:rPr lang="en-US" altLang="ko-KR" dirty="0"/>
              <a:t>'&gt;</a:t>
            </a:r>
          </a:p>
          <a:p>
            <a:r>
              <a:rPr lang="en-US" altLang="ko-KR" dirty="0"/>
              <a:t>print(type(3.14))      # &lt;class 'float'&gt;</a:t>
            </a:r>
          </a:p>
          <a:p>
            <a:r>
              <a:rPr lang="en-US" altLang="ko-KR" dirty="0"/>
              <a:t>print(type(314e-2))  # &lt;class 'float'&gt;</a:t>
            </a:r>
          </a:p>
          <a:p>
            <a:r>
              <a:rPr lang="en-US" altLang="ko-KR" dirty="0"/>
              <a:t>print(type(3 + 4j))   # &lt;class 'complex'&gt;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DC0C90-CCFE-4B44-A00B-A5659E55029D}"/>
              </a:ext>
            </a:extLst>
          </p:cNvPr>
          <p:cNvSpPr/>
          <p:nvPr/>
        </p:nvSpPr>
        <p:spPr>
          <a:xfrm>
            <a:off x="352939" y="3001007"/>
            <a:ext cx="2416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effectLst/>
              </a:rPr>
              <a:t>파이썬</a:t>
            </a:r>
            <a:r>
              <a:rPr lang="ko-KR" altLang="en-US" sz="2000" b="1" dirty="0">
                <a:effectLst/>
              </a:rPr>
              <a:t> </a:t>
            </a:r>
            <a:r>
              <a:rPr lang="ko-KR" altLang="en-US" sz="2000" b="1" dirty="0"/>
              <a:t>수치 </a:t>
            </a:r>
            <a:r>
              <a:rPr lang="ko-KR" altLang="en-US" sz="2000" b="1" dirty="0" err="1">
                <a:effectLst/>
              </a:rPr>
              <a:t>자료형</a:t>
            </a:r>
            <a:endParaRPr lang="ko-KR" altLang="en-US" sz="2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11839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972189-0581-7446-AC73-C315B72695EB}"/>
              </a:ext>
            </a:extLst>
          </p:cNvPr>
          <p:cNvSpPr txBox="1">
            <a:spLocks/>
          </p:cNvSpPr>
          <p:nvPr/>
        </p:nvSpPr>
        <p:spPr bwMode="auto">
          <a:xfrm>
            <a:off x="175542" y="251052"/>
            <a:ext cx="878497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pc="0" dirty="0"/>
              <a:t>4. </a:t>
            </a:r>
            <a:r>
              <a:rPr lang="en-US" altLang="ko-KR" spc="0" dirty="0" err="1"/>
              <a:t>Keras</a:t>
            </a:r>
            <a:r>
              <a:rPr lang="en-US" altLang="ko-KR" spc="0" dirty="0"/>
              <a:t> </a:t>
            </a:r>
            <a:r>
              <a:rPr lang="ko-KR" altLang="en-US" spc="0" dirty="0"/>
              <a:t>예제</a:t>
            </a:r>
            <a:endParaRPr lang="ko-KR" altLang="en-US" sz="4400" spc="0" dirty="0">
              <a:solidFill>
                <a:srgbClr val="FFFFF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8C58FE-1C78-7E4F-88EB-6768DBBE7DE3}"/>
              </a:ext>
            </a:extLst>
          </p:cNvPr>
          <p:cNvSpPr/>
          <p:nvPr/>
        </p:nvSpPr>
        <p:spPr>
          <a:xfrm>
            <a:off x="408575" y="865598"/>
            <a:ext cx="8318909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tensorflow</a:t>
            </a:r>
            <a:r>
              <a:rPr lang="en-US" altLang="ko-KR" dirty="0"/>
              <a:t> as </a:t>
            </a:r>
            <a:r>
              <a:rPr lang="en-US" altLang="ko-KR" dirty="0" err="1"/>
              <a:t>tf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tensorflow.keras</a:t>
            </a:r>
            <a:r>
              <a:rPr lang="en-US" altLang="ko-KR" dirty="0"/>
              <a:t> import layers</a:t>
            </a:r>
          </a:p>
          <a:p>
            <a:endParaRPr lang="en-US" altLang="ko-KR" dirty="0"/>
          </a:p>
          <a:p>
            <a:r>
              <a:rPr lang="en-US" altLang="ko-KR" dirty="0"/>
              <a:t>model = </a:t>
            </a:r>
            <a:r>
              <a:rPr lang="en-US" altLang="ko-KR" dirty="0" err="1"/>
              <a:t>tf.keras.Sequential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# 64</a:t>
            </a:r>
            <a:r>
              <a:rPr lang="ko-KR" altLang="en-US" dirty="0"/>
              <a:t>개의 유닛을 가진 완전 연결 층을 모델에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(64,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또 하나를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(64, activation='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# 10</a:t>
            </a:r>
            <a:r>
              <a:rPr lang="ko-KR" altLang="en-US" dirty="0"/>
              <a:t>개의 출력 유닛을 가진 </a:t>
            </a:r>
            <a:r>
              <a:rPr lang="ko-KR" altLang="en-US" dirty="0" err="1"/>
              <a:t>소프트맥스</a:t>
            </a:r>
            <a:r>
              <a:rPr lang="ko-KR" altLang="en-US" dirty="0"/>
              <a:t> 층을 추가합니다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</a:t>
            </a:r>
            <a:r>
              <a:rPr lang="en-US" altLang="ko-KR" dirty="0" err="1"/>
              <a:t>layers.Dense</a:t>
            </a:r>
            <a:r>
              <a:rPr lang="en-US" altLang="ko-KR" dirty="0"/>
              <a:t>(10, activation='</a:t>
            </a:r>
            <a:r>
              <a:rPr lang="en-US" altLang="ko-KR" dirty="0" err="1"/>
              <a:t>softmax</a:t>
            </a:r>
            <a:r>
              <a:rPr lang="en-US" altLang="ko-KR" dirty="0"/>
              <a:t>'))</a:t>
            </a:r>
          </a:p>
          <a:p>
            <a:r>
              <a:rPr lang="en-US" altLang="ko-KR" b="1" dirty="0" err="1"/>
              <a:t>model.compile</a:t>
            </a:r>
            <a:r>
              <a:rPr lang="en-US" altLang="ko-KR" dirty="0"/>
              <a:t>(optimizer=</a:t>
            </a:r>
            <a:r>
              <a:rPr lang="en-US" altLang="ko-KR" dirty="0" err="1"/>
              <a:t>tf.keras.optimizers.Adam</a:t>
            </a:r>
            <a:r>
              <a:rPr lang="en-US" altLang="ko-KR" dirty="0"/>
              <a:t>(0.001),</a:t>
            </a:r>
          </a:p>
          <a:p>
            <a:r>
              <a:rPr lang="en-US" altLang="ko-KR" dirty="0"/>
              <a:t>              loss='</a:t>
            </a:r>
            <a:r>
              <a:rPr lang="en-US" altLang="ko-KR" dirty="0" err="1"/>
              <a:t>categorical_crossentropy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              metrics=['accuracy’])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모델 학습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data = </a:t>
            </a:r>
            <a:r>
              <a:rPr lang="en-US" altLang="ko-KR" dirty="0" err="1"/>
              <a:t>np.random.random</a:t>
            </a:r>
            <a:r>
              <a:rPr lang="en-US" altLang="ko-KR" dirty="0"/>
              <a:t>((1000, 32))</a:t>
            </a:r>
          </a:p>
          <a:p>
            <a:r>
              <a:rPr lang="en-US" altLang="ko-KR" dirty="0"/>
              <a:t>labels = </a:t>
            </a:r>
            <a:r>
              <a:rPr lang="en-US" altLang="ko-KR" dirty="0" err="1"/>
              <a:t>np.random.random</a:t>
            </a:r>
            <a:r>
              <a:rPr lang="en-US" altLang="ko-KR" dirty="0"/>
              <a:t>((1000, 10))</a:t>
            </a:r>
          </a:p>
          <a:p>
            <a:r>
              <a:rPr lang="en-US" altLang="ko-KR" b="1" dirty="0" err="1"/>
              <a:t>model.fit</a:t>
            </a:r>
            <a:r>
              <a:rPr lang="en-US" altLang="ko-KR" dirty="0"/>
              <a:t>(data, labels, epochs=10, </a:t>
            </a:r>
            <a:r>
              <a:rPr lang="en-US" altLang="ko-KR" dirty="0" err="1"/>
              <a:t>batch_size</a:t>
            </a:r>
            <a:r>
              <a:rPr lang="en-US" altLang="ko-KR" dirty="0"/>
              <a:t>=32)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9E71E-856B-DA49-8704-9944BE2EC93E}"/>
              </a:ext>
            </a:extLst>
          </p:cNvPr>
          <p:cNvSpPr txBox="1"/>
          <p:nvPr/>
        </p:nvSpPr>
        <p:spPr>
          <a:xfrm>
            <a:off x="3816350" y="2547014"/>
            <a:ext cx="3833435" cy="13936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756345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A889-54DE-4D54-8F6D-FFA48EFA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FFF7B-6C23-4E77-95E2-F17816F68B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844" y="908720"/>
            <a:ext cx="8784976" cy="5616624"/>
          </a:xfrm>
        </p:spPr>
        <p:txBody>
          <a:bodyPr anchor="ctr"/>
          <a:lstStyle/>
          <a:p>
            <a:pPr algn="ctr"/>
            <a:r>
              <a:rPr lang="en-US" altLang="ko-KR" sz="4000" dirty="0"/>
              <a:t>Q &amp; A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964525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18388</TotalTime>
  <Words>10835</Words>
  <Application>Microsoft Macintosh PowerPoint</Application>
  <PresentationFormat>화면 슬라이드 쇼(4:3)</PresentationFormat>
  <Paragraphs>1499</Paragraphs>
  <Slides>91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7" baseType="lpstr">
      <vt:lpstr>Wingdings</vt:lpstr>
      <vt:lpstr>Noto Sans</vt:lpstr>
      <vt:lpstr>Arial</vt:lpstr>
      <vt:lpstr>맑은 고딕</vt:lpstr>
      <vt:lpstr>Helvetica Neue</vt:lpstr>
      <vt:lpstr>1_Office 테마</vt:lpstr>
      <vt:lpstr>파이썬 및 데이터 분석 이해</vt:lpstr>
      <vt:lpstr>파이썬 및 데이터 분석 이해</vt:lpstr>
      <vt:lpstr>PowerPoint 프레젠테이션</vt:lpstr>
      <vt:lpstr>1. 데이터 분석 개요</vt:lpstr>
      <vt:lpstr>2. 데이터 수집 파이프라인</vt:lpstr>
      <vt:lpstr>3. 파이썬 구현 절차</vt:lpstr>
      <vt:lpstr>3. 파이썬 구현 절차</vt:lpstr>
      <vt:lpstr>PowerPoint 프레젠테이션</vt:lpstr>
      <vt:lpstr>1. 파이썬 자료형</vt:lpstr>
      <vt:lpstr>1. 파이썬 자료형</vt:lpstr>
      <vt:lpstr>1. 파이썬 자료형</vt:lpstr>
      <vt:lpstr>1. 파이썬 자료형</vt:lpstr>
      <vt:lpstr>1. 파이썬 자료형</vt:lpstr>
      <vt:lpstr>1. 파이썬 자료형</vt:lpstr>
      <vt:lpstr>2. 제어문</vt:lpstr>
      <vt:lpstr>2. 제어문</vt:lpstr>
      <vt:lpstr>3. 함수</vt:lpstr>
      <vt:lpstr>3. 함수</vt:lpstr>
      <vt:lpstr>4. 표준 라이브러리</vt:lpstr>
      <vt:lpstr>4. 표준 라이브러리</vt:lpstr>
      <vt:lpstr>4. 표준 라이브러리</vt:lpstr>
      <vt:lpstr>5. 파일 처리</vt:lpstr>
      <vt:lpstr>6. 패키지 사용</vt:lpstr>
      <vt:lpstr>7. 클래스</vt:lpstr>
      <vt:lpstr>PowerPoint 프레젠테이션</vt:lpstr>
      <vt:lpstr>1.  Numpy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dongjin kim</cp:lastModifiedBy>
  <cp:revision>455</cp:revision>
  <dcterms:created xsi:type="dcterms:W3CDTF">2006-10-05T04:04:58Z</dcterms:created>
  <dcterms:modified xsi:type="dcterms:W3CDTF">2021-11-05T05:00:28Z</dcterms:modified>
</cp:coreProperties>
</file>